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9.jpg" ContentType="image/png"/>
  <Override PartName="/ppt/media/image3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26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4" r:id="rId3"/>
    <p:sldId id="277" r:id="rId4"/>
    <p:sldId id="257" r:id="rId5"/>
    <p:sldId id="281" r:id="rId6"/>
    <p:sldId id="282" r:id="rId7"/>
    <p:sldId id="283" r:id="rId8"/>
    <p:sldId id="273" r:id="rId9"/>
    <p:sldId id="279" r:id="rId10"/>
    <p:sldId id="258" r:id="rId11"/>
    <p:sldId id="259" r:id="rId12"/>
    <p:sldId id="260" r:id="rId13"/>
    <p:sldId id="284" r:id="rId14"/>
    <p:sldId id="261" r:id="rId15"/>
    <p:sldId id="262" r:id="rId16"/>
    <p:sldId id="263" r:id="rId17"/>
    <p:sldId id="264" r:id="rId18"/>
    <p:sldId id="280" r:id="rId19"/>
    <p:sldId id="265" r:id="rId20"/>
    <p:sldId id="266" r:id="rId21"/>
    <p:sldId id="290" r:id="rId22"/>
    <p:sldId id="286" r:id="rId23"/>
    <p:sldId id="267" r:id="rId24"/>
    <p:sldId id="268" r:id="rId25"/>
    <p:sldId id="269" r:id="rId26"/>
    <p:sldId id="270" r:id="rId27"/>
    <p:sldId id="272" r:id="rId28"/>
    <p:sldId id="285" r:id="rId29"/>
    <p:sldId id="289" r:id="rId30"/>
    <p:sldId id="271" r:id="rId31"/>
    <p:sldId id="278" r:id="rId32"/>
    <p:sldId id="287" r:id="rId33"/>
    <p:sldId id="291" r:id="rId34"/>
    <p:sldId id="292" r:id="rId35"/>
    <p:sldId id="288" r:id="rId36"/>
    <p:sldId id="275" r:id="rId37"/>
    <p:sldId id="27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5"/>
    <p:restoredTop sz="94664"/>
  </p:normalViewPr>
  <p:slideViewPr>
    <p:cSldViewPr snapToGrid="0" snapToObjects="1">
      <p:cViewPr varScale="1">
        <p:scale>
          <a:sx n="81" d="100"/>
          <a:sy n="81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CD7083-B6B9-054C-8AA2-BA41DB5A92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E1BF2A-5577-294D-973C-CE20AD909D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0FC9B-AD35-004F-8227-9D3A2D82008E}" type="datetimeFigureOut">
              <a:rPr lang="es-ES_tradnl" smtClean="0"/>
              <a:t>10/10/19</a:t>
            </a:fld>
            <a:endParaRPr lang="es-ES_tradnl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0E7D36-2B9E-4D4F-88D5-EAF87203AA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D6F2D9-A06A-9648-A1B9-E1D367B82F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9D9B1-D751-0B48-ADA7-F5997D6E253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30128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5A934-F91D-6848-AA59-267956F1352B}" type="datetimeFigureOut">
              <a:rPr lang="es-ES_tradnl" smtClean="0"/>
              <a:t>10/10/19</a:t>
            </a:fld>
            <a:endParaRPr lang="es-ES_tradnl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es-ES_tradnl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0A1EE-367B-5C4E-8B14-68B48C76DDA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71151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68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3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6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8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2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7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4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70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1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9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8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8.8 Nine Mexico -11/10/2019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1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5F89A-FAE7-C74A-8870-FB433063C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2" y="994589"/>
            <a:ext cx="9966960" cy="3035808"/>
          </a:xfrm>
        </p:spPr>
        <p:txBody>
          <a:bodyPr/>
          <a:lstStyle/>
          <a:p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: Una mirada a las vulnerabilidades  que afectan  las consolas de nuestra generación.</a:t>
            </a:r>
            <a:br>
              <a:rPr lang="es-ES_tradnl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_tradnl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C04BD-DCB6-334A-9AE9-36BED96059E7}"/>
              </a:ext>
            </a:extLst>
          </p:cNvPr>
          <p:cNvSpPr txBox="1"/>
          <p:nvPr/>
        </p:nvSpPr>
        <p:spPr>
          <a:xfrm>
            <a:off x="3542182" y="3378539"/>
            <a:ext cx="4410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GERARDO VAZQUEZ-CORTES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0C7E1-10C5-0546-93F8-12FED16BC27D}"/>
              </a:ext>
            </a:extLst>
          </p:cNvPr>
          <p:cNvSpPr txBox="1"/>
          <p:nvPr/>
        </p:nvSpPr>
        <p:spPr>
          <a:xfrm>
            <a:off x="3941681" y="2988291"/>
            <a:ext cx="3611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8.8 NINE MEXICO 2019 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0EB936B-CD85-6B42-B5F9-8CF4DFD148BB}"/>
              </a:ext>
            </a:extLst>
          </p:cNvPr>
          <p:cNvCxnSpPr>
            <a:cxnSpLocks/>
          </p:cNvCxnSpPr>
          <p:nvPr/>
        </p:nvCxnSpPr>
        <p:spPr>
          <a:xfrm>
            <a:off x="1040232" y="2810226"/>
            <a:ext cx="9650627" cy="988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961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085E7-2B4A-5A42-A730-3117B47F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63356"/>
            <a:ext cx="10058400" cy="1609344"/>
          </a:xfrm>
        </p:spPr>
        <p:txBody>
          <a:bodyPr/>
          <a:lstStyle/>
          <a:p>
            <a:r>
              <a:rPr lang="es-ES_tradnl" dirty="0"/>
              <a:t>Consola de Microsoft (Xbox 360 2005)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A0B7FF-E7FA-1A41-B438-6C841494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6792"/>
            <a:ext cx="9601200" cy="3581400"/>
          </a:xfrm>
        </p:spPr>
        <p:txBody>
          <a:bodyPr>
            <a:normAutofit lnSpcReduction="10000"/>
          </a:bodyPr>
          <a:lstStyle/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3.2 GHz (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PowerPC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Tri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-Core IBM 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Xenon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 512 MB de RAM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ATI/AMD XENOS 500 MHz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Únicamente ejecuta código y ejecutables firmados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Tiempo de ejecución de memoria cifrado </a:t>
            </a:r>
          </a:p>
          <a:p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eFuses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 para forzar actualizaciones 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NX/DEP</a:t>
            </a:r>
          </a:p>
          <a:p>
            <a:r>
              <a:rPr lang="es-ES_tradnl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ASLR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6F87F-54CB-A547-A987-C3CCEAE6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8D17ADA-82CA-7749-9B50-C771DBBB3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6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E1EC1-361E-AD49-BB28-0F412EE3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Acerca de la Xbox 360 y sus juegos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FE6332-6A6A-1840-B89E-0C8F2152F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Su formato de ejecutable (.</a:t>
            </a:r>
            <a:r>
              <a:rPr lang="es-ES_tradnl" dirty="0" err="1"/>
              <a:t>XEX’s</a:t>
            </a:r>
            <a:r>
              <a:rPr lang="es-ES_tradnl" dirty="0"/>
              <a:t>) firmado por Microsoft lo cual previene ejecución de código no autorizado </a:t>
            </a:r>
          </a:p>
          <a:p>
            <a:r>
              <a:rPr lang="es-ES_tradnl" dirty="0"/>
              <a:t>Los datos del juego como texturas modelos sombras y audio que utiliza el juego no están firmados</a:t>
            </a:r>
          </a:p>
          <a:p>
            <a:r>
              <a:rPr lang="es-ES_tradnl" dirty="0"/>
              <a:t>Para su desarrollo se tenia que adecuar una MAC debido a la arquitectura (</a:t>
            </a:r>
            <a:r>
              <a:rPr lang="es-ES_tradnl" dirty="0" err="1"/>
              <a:t>powerpc</a:t>
            </a:r>
            <a:r>
              <a:rPr lang="es-ES_tradnl" dirty="0"/>
              <a:t>)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CAFB08-F9A6-BD42-9274-978C1054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E7BEF3-E9EB-FC45-B2CD-DF25E4A2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5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E2CA8-8D59-DD43-ACAF-453FAA78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Hypervisor</a:t>
            </a:r>
            <a:r>
              <a:rPr lang="es-ES_tradnl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3D3B2E-77EB-1448-8FAA-F55C1371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714500"/>
            <a:ext cx="7810500" cy="3581400"/>
          </a:xfrm>
        </p:spPr>
        <p:txBody>
          <a:bodyPr/>
          <a:lstStyle/>
          <a:p>
            <a:r>
              <a:rPr lang="es-ES_tradnl" dirty="0"/>
              <a:t>Un </a:t>
            </a:r>
            <a:r>
              <a:rPr lang="es-ES_tradnl" dirty="0" err="1"/>
              <a:t>hypervisor</a:t>
            </a:r>
            <a:r>
              <a:rPr lang="es-ES_tradnl" dirty="0"/>
              <a:t> que esta debajo   del </a:t>
            </a:r>
            <a:r>
              <a:rPr lang="es-ES_tradnl" dirty="0" err="1"/>
              <a:t>kernel</a:t>
            </a:r>
            <a:r>
              <a:rPr lang="es-ES_tradnl" dirty="0"/>
              <a:t> en la  cima de la memoria </a:t>
            </a:r>
          </a:p>
          <a:p>
            <a:r>
              <a:rPr lang="es-ES_tradnl" dirty="0"/>
              <a:t>Maneja algunas llaves </a:t>
            </a:r>
            <a:r>
              <a:rPr lang="es-ES_tradnl" dirty="0" err="1"/>
              <a:t>cryptograficas</a:t>
            </a:r>
            <a:r>
              <a:rPr lang="es-ES_tradnl" dirty="0"/>
              <a:t> , entradas y salidas a bajo nivel  cifrado/descifrado de operaciones en memoria </a:t>
            </a:r>
          </a:p>
          <a:p>
            <a:r>
              <a:rPr lang="es-ES_tradnl" dirty="0"/>
              <a:t>Si logras apoderarte del </a:t>
            </a:r>
            <a:r>
              <a:rPr lang="es-ES_tradnl" dirty="0" err="1"/>
              <a:t>hypervisor</a:t>
            </a:r>
            <a:r>
              <a:rPr lang="es-ES_tradnl" dirty="0"/>
              <a:t> puedes tener acceso a la memoria física y el mayor nivel de privilegios de ejecución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FD5317-7270-FA49-BCF6-393D3E43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900" y="457200"/>
            <a:ext cx="2749550" cy="568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2442A-A076-3445-85BE-2702814ECCF9}"/>
              </a:ext>
            </a:extLst>
          </p:cNvPr>
          <p:cNvSpPr txBox="1"/>
          <p:nvPr/>
        </p:nvSpPr>
        <p:spPr>
          <a:xfrm>
            <a:off x="7376630" y="457200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0x00000000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652DC-A6CE-B441-974B-4DEE572A1958}"/>
              </a:ext>
            </a:extLst>
          </p:cNvPr>
          <p:cNvSpPr txBox="1"/>
          <p:nvPr/>
        </p:nvSpPr>
        <p:spPr>
          <a:xfrm>
            <a:off x="7571669" y="5814536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0xFFFFFFFF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339DDC57-922A-CC4D-A25B-06749EA8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540C8E0C-4856-A546-9A70-880F54B4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09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68C633-E9A8-D847-A4ED-0B464EC3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89" y="212784"/>
            <a:ext cx="10058400" cy="1609344"/>
          </a:xfrm>
        </p:spPr>
        <p:txBody>
          <a:bodyPr/>
          <a:lstStyle/>
          <a:p>
            <a:r>
              <a:rPr lang="es-ES_tradnl" dirty="0"/>
              <a:t>Firmware del lector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32A4AE6-3C9B-3B40-8A24-274AC11F7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669" y="1142242"/>
            <a:ext cx="4701641" cy="4385101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9286A50-3ABD-EA4C-99F6-C368F4F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0F8D2C-2B91-7C41-8BB1-B738EBD3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22D48-479A-F741-B332-29E51A498DFE}"/>
              </a:ext>
            </a:extLst>
          </p:cNvPr>
          <p:cNvSpPr txBox="1"/>
          <p:nvPr/>
        </p:nvSpPr>
        <p:spPr>
          <a:xfrm>
            <a:off x="1419367" y="2456597"/>
            <a:ext cx="369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Fallo en el firmware del lector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B9A85-4C97-5A4D-9FBF-DAFD1F4E724D}"/>
              </a:ext>
            </a:extLst>
          </p:cNvPr>
          <p:cNvSpPr txBox="1"/>
          <p:nvPr/>
        </p:nvSpPr>
        <p:spPr>
          <a:xfrm>
            <a:off x="1451484" y="3202038"/>
            <a:ext cx="323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Bypass validación discos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743A5-A31F-7E4E-BCB0-0714131CD529}"/>
              </a:ext>
            </a:extLst>
          </p:cNvPr>
          <p:cNvSpPr txBox="1"/>
          <p:nvPr/>
        </p:nvSpPr>
        <p:spPr>
          <a:xfrm>
            <a:off x="1536931" y="4115595"/>
            <a:ext cx="345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Únicamente para “</a:t>
            </a:r>
            <a:r>
              <a:rPr lang="es-ES_tradnl" dirty="0" err="1"/>
              <a:t>backups</a:t>
            </a:r>
            <a:r>
              <a:rPr lang="es-ES_tradnl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882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1744B-4D9A-E34B-8201-141F14AE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6" y="308962"/>
            <a:ext cx="10058400" cy="1609344"/>
          </a:xfrm>
        </p:spPr>
        <p:txBody>
          <a:bodyPr>
            <a:normAutofit/>
          </a:bodyPr>
          <a:lstStyle/>
          <a:p>
            <a:r>
              <a:rPr lang="es-ES_tradnl" sz="4800" dirty="0"/>
              <a:t>King Kong </a:t>
            </a:r>
            <a:r>
              <a:rPr lang="es-ES_tradnl" sz="4800" dirty="0" err="1"/>
              <a:t>savegames</a:t>
            </a:r>
            <a:r>
              <a:rPr lang="es-ES_tradnl" sz="4800" dirty="0"/>
              <a:t> y </a:t>
            </a:r>
            <a:r>
              <a:rPr lang="es-ES_tradnl" sz="4800" dirty="0" err="1"/>
              <a:t>fonts</a:t>
            </a:r>
            <a:r>
              <a:rPr lang="es-ES_tradnl" sz="4800" dirty="0"/>
              <a:t>(de nuevo)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D77E6-6D7F-3D4B-B95C-929CEFE417CB}"/>
              </a:ext>
            </a:extLst>
          </p:cNvPr>
          <p:cNvSpPr txBox="1"/>
          <p:nvPr/>
        </p:nvSpPr>
        <p:spPr>
          <a:xfrm>
            <a:off x="967293" y="1730293"/>
            <a:ext cx="516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Un archivo de sombras no firmado especialmente fabricado puede ejecutarse mediante el XEX firmado y llevar a la ejecución de código no autorizado en el sistema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EF9B7-B4B2-7A4A-AF0A-C1216887B93B}"/>
              </a:ext>
            </a:extLst>
          </p:cNvPr>
          <p:cNvSpPr txBox="1"/>
          <p:nvPr/>
        </p:nvSpPr>
        <p:spPr>
          <a:xfrm>
            <a:off x="880796" y="3363233"/>
            <a:ext cx="463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Vector usado para tener </a:t>
            </a:r>
            <a:r>
              <a:rPr lang="es-ES_tradnl" dirty="0" err="1"/>
              <a:t>code</a:t>
            </a:r>
            <a:r>
              <a:rPr lang="es-ES_tradnl" dirty="0"/>
              <a:t> </a:t>
            </a:r>
            <a:r>
              <a:rPr lang="es-ES_tradnl" dirty="0" err="1"/>
              <a:t>exec</a:t>
            </a:r>
            <a:r>
              <a:rPr lang="es-ES_tradnl" dirty="0"/>
              <a:t> básico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48FCBB-937F-704F-8BA4-3A9103B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3C91F3-A374-2942-B6AB-8BEEF15C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361D425E-93EB-DD48-8EF0-741E32B1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2128" y="1688414"/>
            <a:ext cx="2835910" cy="4051300"/>
          </a:xfrm>
        </p:spPr>
      </p:pic>
    </p:spTree>
    <p:extLst>
      <p:ext uri="{BB962C8B-B14F-4D97-AF65-F5344CB8AC3E}">
        <p14:creationId xmlns:p14="http://schemas.microsoft.com/office/powerpoint/2010/main" val="20387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A2FC2-4D90-3342-BE00-9F9DCC0C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Pseudocodigo</a:t>
            </a:r>
            <a:r>
              <a:rPr lang="es-ES_tradnl" dirty="0"/>
              <a:t> del bug HV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0978EC-76EE-5943-B49A-4128841D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Int</a:t>
            </a:r>
            <a:r>
              <a:rPr lang="es-ES_tradnl" dirty="0"/>
              <a:t> </a:t>
            </a:r>
            <a:r>
              <a:rPr lang="es-ES_tradnl" dirty="0" err="1"/>
              <a:t>syscall_handler</a:t>
            </a:r>
            <a:r>
              <a:rPr lang="es-ES_tradnl" dirty="0"/>
              <a:t>(uint64_t </a:t>
            </a:r>
            <a:r>
              <a:rPr lang="es-ES_tradnl" dirty="0" err="1"/>
              <a:t>syscall_num</a:t>
            </a:r>
            <a:r>
              <a:rPr lang="es-ES_tradnl" dirty="0"/>
              <a:t>)</a:t>
            </a:r>
          </a:p>
          <a:p>
            <a:pPr marL="0" indent="0">
              <a:buNone/>
            </a:pPr>
            <a:r>
              <a:rPr lang="es-ES_tradnl" dirty="0"/>
              <a:t>{</a:t>
            </a:r>
          </a:p>
          <a:p>
            <a:pPr marL="0" indent="0">
              <a:buNone/>
            </a:pPr>
            <a:r>
              <a:rPr lang="es-ES_tradnl" dirty="0" err="1"/>
              <a:t>If</a:t>
            </a:r>
            <a:r>
              <a:rPr lang="es-ES_tradnl" dirty="0"/>
              <a:t>((uint32_t)</a:t>
            </a:r>
            <a:r>
              <a:rPr lang="es-ES_tradnl" dirty="0" err="1"/>
              <a:t>syscall_num</a:t>
            </a:r>
            <a:r>
              <a:rPr lang="es-ES_tradnl" dirty="0"/>
              <a:t> &gt; 0x61).       Llamada al sistema es mayor que 97 </a:t>
            </a:r>
          </a:p>
          <a:p>
            <a:pPr marL="0" indent="0">
              <a:buNone/>
            </a:pPr>
            <a:r>
              <a:rPr lang="es-ES_tradnl" dirty="0" err="1"/>
              <a:t>Return</a:t>
            </a:r>
            <a:r>
              <a:rPr lang="es-ES_tradnl" dirty="0"/>
              <a:t> 0;</a:t>
            </a:r>
          </a:p>
          <a:p>
            <a:pPr marL="0" indent="0">
              <a:buNone/>
            </a:pPr>
            <a:r>
              <a:rPr lang="es-ES_tradnl" dirty="0" err="1"/>
              <a:t>Syscall_table</a:t>
            </a:r>
            <a:r>
              <a:rPr lang="es-ES_tradnl" dirty="0"/>
              <a:t>[</a:t>
            </a:r>
            <a:r>
              <a:rPr lang="es-ES_tradnl" dirty="0" err="1"/>
              <a:t>sycall_num</a:t>
            </a:r>
            <a:r>
              <a:rPr lang="es-ES_tradnl" dirty="0"/>
              <a:t>(..);</a:t>
            </a:r>
          </a:p>
          <a:p>
            <a:pPr marL="0" indent="0">
              <a:buNone/>
            </a:pPr>
            <a:r>
              <a:rPr lang="es-ES_tradnl" dirty="0"/>
              <a:t>}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A5FDB3-D02A-A741-BAD7-0AC86D26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6D0482-A3FE-CA45-B90E-DC6526A1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8.8 Nine Mexico -11/10/2019</a:t>
            </a:r>
          </a:p>
        </p:txBody>
      </p:sp>
    </p:spTree>
    <p:extLst>
      <p:ext uri="{BB962C8B-B14F-4D97-AF65-F5344CB8AC3E}">
        <p14:creationId xmlns:p14="http://schemas.microsoft.com/office/powerpoint/2010/main" val="428751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8CFD1-678D-7C44-9B95-8B94AB6C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Hv</a:t>
            </a:r>
            <a:r>
              <a:rPr lang="es-ES_tradnl" dirty="0"/>
              <a:t> bug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0374C5-C5B0-C846-A411-B10199B3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362700" cy="3581400"/>
          </a:xfrm>
        </p:spPr>
        <p:txBody>
          <a:bodyPr/>
          <a:lstStyle/>
          <a:p>
            <a:r>
              <a:rPr lang="es-ES_tradnl" dirty="0"/>
              <a:t>Solamente los 32 bits no significativos de la llamada al sistema son verificados</a:t>
            </a:r>
          </a:p>
          <a:p>
            <a:r>
              <a:rPr lang="es-ES_tradnl" dirty="0"/>
              <a:t>Los demás 64 bit del numero son usados para calcular la dirección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A83285-E0FE-F440-95F1-90D391FF5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9" r="6551" b="3834"/>
          <a:stretch/>
        </p:blipFill>
        <p:spPr>
          <a:xfrm>
            <a:off x="7473895" y="1025611"/>
            <a:ext cx="3523619" cy="5115697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EB50C3-2385-5741-92F3-3A169A7A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6F41AB9-D3BE-6F49-8D94-F3EC676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79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DFDA6-20CB-604A-B36B-AC92B66D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51000"/>
            <a:ext cx="10058400" cy="1609344"/>
          </a:xfrm>
        </p:spPr>
        <p:txBody>
          <a:bodyPr/>
          <a:lstStyle/>
          <a:p>
            <a:r>
              <a:rPr lang="es-ES_tradnl" dirty="0" err="1"/>
              <a:t>Game</a:t>
            </a:r>
            <a:r>
              <a:rPr lang="es-ES_tradnl" dirty="0"/>
              <a:t> </a:t>
            </a:r>
            <a:r>
              <a:rPr lang="es-ES_tradnl" dirty="0" err="1"/>
              <a:t>over</a:t>
            </a:r>
            <a:r>
              <a:rPr lang="es-ES_tradnl" dirty="0"/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009FA2-EE1D-A64A-A7E5-B7BAA6E2A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1511300"/>
            <a:ext cx="8915400" cy="47371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FDA34C-975C-F042-8154-4B4C21CB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538480-89F4-724F-A95D-A08DDE0D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2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F25D2-EF3C-F54F-A7A9-9B276A12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15" y="237497"/>
            <a:ext cx="10058400" cy="1609344"/>
          </a:xfrm>
        </p:spPr>
        <p:txBody>
          <a:bodyPr/>
          <a:lstStyle/>
          <a:p>
            <a:r>
              <a:rPr lang="es-ES_tradnl" dirty="0"/>
              <a:t>Consola de Microsoft (Xbox </a:t>
            </a:r>
            <a:r>
              <a:rPr lang="es-ES_tradnl" dirty="0" err="1"/>
              <a:t>one</a:t>
            </a:r>
            <a:r>
              <a:rPr lang="es-ES_tradnl" dirty="0"/>
              <a:t> 2013)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24DE76-6E8B-384C-8323-20874724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Sistema basado en el </a:t>
            </a:r>
            <a:r>
              <a:rPr lang="es-ES_tradnl" dirty="0" err="1"/>
              <a:t>kernel</a:t>
            </a:r>
            <a:r>
              <a:rPr lang="es-ES_tradnl" dirty="0"/>
              <a:t> de Windows 8 </a:t>
            </a:r>
          </a:p>
          <a:p>
            <a:r>
              <a:rPr lang="es-ES_tradnl" dirty="0"/>
              <a:t>Ejecuta maquinas virtuales de Windows como instancias para ejecutar juegos, aplicaciones utilizando AES128 (XVD &amp; XVC)</a:t>
            </a:r>
          </a:p>
          <a:p>
            <a:r>
              <a:rPr lang="es-ES_tradnl" dirty="0"/>
              <a:t>Procesador AMD con PSP (</a:t>
            </a:r>
            <a:r>
              <a:rPr lang="es-ES_tradnl" dirty="0" err="1"/>
              <a:t>platform</a:t>
            </a:r>
            <a:r>
              <a:rPr lang="es-ES_tradnl" dirty="0"/>
              <a:t> </a:t>
            </a:r>
            <a:r>
              <a:rPr lang="es-ES_tradnl" dirty="0" err="1"/>
              <a:t>security</a:t>
            </a:r>
            <a:r>
              <a:rPr lang="es-ES_tradnl" dirty="0"/>
              <a:t> </a:t>
            </a:r>
            <a:r>
              <a:rPr lang="es-ES_tradnl" dirty="0" err="1"/>
              <a:t>processor</a:t>
            </a:r>
            <a:r>
              <a:rPr lang="es-ES_tradnl" dirty="0"/>
              <a:t> )</a:t>
            </a:r>
          </a:p>
          <a:p>
            <a:r>
              <a:rPr lang="es-ES_tradnl" dirty="0"/>
              <a:t>El sistema le pide al PSP por el “Green” AES256 ODK </a:t>
            </a:r>
            <a:r>
              <a:rPr lang="es-ES_tradnl" dirty="0" err="1"/>
              <a:t>key</a:t>
            </a:r>
            <a:r>
              <a:rPr lang="es-ES_tradnl" dirty="0"/>
              <a:t> y este se lo pasa para el </a:t>
            </a:r>
            <a:r>
              <a:rPr lang="es-ES_tradnl" dirty="0" err="1"/>
              <a:t>decifrado</a:t>
            </a:r>
            <a:r>
              <a:rPr lang="es-ES_tradnl" dirty="0"/>
              <a:t> del XVD O XVC</a:t>
            </a:r>
          </a:p>
          <a:p>
            <a:r>
              <a:rPr lang="es-ES_tradnl" dirty="0"/>
              <a:t>Necesitas dominar el sistema para tener acceso a las llaves que se usan para </a:t>
            </a:r>
            <a:r>
              <a:rPr lang="es-ES_tradnl" dirty="0" err="1"/>
              <a:t>decifrar</a:t>
            </a:r>
            <a:r>
              <a:rPr lang="es-ES_tradnl" dirty="0"/>
              <a:t> el sistema (Huevo y gallina)</a:t>
            </a:r>
          </a:p>
          <a:p>
            <a:r>
              <a:rPr lang="es-ES_tradnl" dirty="0" err="1"/>
              <a:t>Developer</a:t>
            </a:r>
            <a:r>
              <a:rPr lang="es-ES_tradnl" dirty="0"/>
              <a:t> </a:t>
            </a:r>
            <a:r>
              <a:rPr lang="es-ES_tradnl" dirty="0" err="1"/>
              <a:t>mode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0FF8B4-0874-B749-A865-3710BD89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918D5D-C502-884F-AFEA-A5359D78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8.8 Nine Mexico -11/10/2019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48D3B4-441D-F848-9235-F7AF6B6D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65" y="4865102"/>
            <a:ext cx="1779374" cy="14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1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0D936-DD04-6B46-BC31-654C36D5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Consola de Sony (PS3 2006)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4887FC-98FA-DA49-8D35-14653037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36811"/>
            <a:ext cx="9601200" cy="4330700"/>
          </a:xfrm>
        </p:spPr>
        <p:txBody>
          <a:bodyPr>
            <a:normAutofit/>
          </a:bodyPr>
          <a:lstStyle/>
          <a:p>
            <a:r>
              <a:rPr lang="es-ES_tradnl" dirty="0"/>
              <a:t>Sistema basado en </a:t>
            </a:r>
            <a:r>
              <a:rPr lang="es-ES_tradnl" dirty="0" err="1"/>
              <a:t>FreeBSD</a:t>
            </a:r>
            <a:endParaRPr lang="es-ES_tradnl" dirty="0"/>
          </a:p>
          <a:p>
            <a:r>
              <a:rPr lang="es-ES_tradnl" dirty="0"/>
              <a:t>Solo ejecuta código/ejecutables firmados</a:t>
            </a:r>
          </a:p>
          <a:p>
            <a:r>
              <a:rPr lang="es-ES_tradnl" dirty="0"/>
              <a:t>Arquitectura </a:t>
            </a:r>
            <a:r>
              <a:rPr lang="es-ES_tradnl" dirty="0" err="1"/>
              <a:t>cell</a:t>
            </a:r>
            <a:r>
              <a:rPr lang="es-ES_tradnl" dirty="0"/>
              <a:t>  </a:t>
            </a:r>
            <a:r>
              <a:rPr lang="es-ES_tradnl" dirty="0" err="1"/>
              <a:t>aisla</a:t>
            </a:r>
            <a:r>
              <a:rPr lang="es-ES_tradnl" dirty="0"/>
              <a:t> cada </a:t>
            </a:r>
            <a:r>
              <a:rPr lang="es-ES_tradnl" dirty="0" err="1"/>
              <a:t>nucleo</a:t>
            </a:r>
            <a:r>
              <a:rPr lang="es-ES_tradnl" dirty="0"/>
              <a:t> , </a:t>
            </a:r>
            <a:r>
              <a:rPr lang="es-ES_tradnl" dirty="0" err="1"/>
              <a:t>Hypervisor</a:t>
            </a:r>
            <a:r>
              <a:rPr lang="es-ES_tradnl" dirty="0"/>
              <a:t> sistema dedicado /Security </a:t>
            </a:r>
            <a:r>
              <a:rPr lang="es-ES_tradnl" dirty="0" err="1"/>
              <a:t>Cell</a:t>
            </a:r>
            <a:endParaRPr lang="es-ES_tradnl" dirty="0"/>
          </a:p>
          <a:p>
            <a:r>
              <a:rPr lang="es-ES_tradnl" dirty="0"/>
              <a:t>Tiempo de ejecución de memoria cifrado </a:t>
            </a:r>
          </a:p>
          <a:p>
            <a:r>
              <a:rPr lang="es-ES_tradnl" dirty="0"/>
              <a:t>Disco duro cifrado </a:t>
            </a:r>
          </a:p>
          <a:p>
            <a:r>
              <a:rPr lang="es-ES_tradnl" dirty="0" err="1"/>
              <a:t>eFuses</a:t>
            </a:r>
            <a:r>
              <a:rPr lang="es-ES_tradnl" dirty="0"/>
              <a:t> para forzar actualizaciones </a:t>
            </a:r>
          </a:p>
          <a:p>
            <a:r>
              <a:rPr lang="es-ES_tradnl" dirty="0" err="1">
                <a:solidFill>
                  <a:schemeClr val="accent1"/>
                </a:solidFill>
              </a:rPr>
              <a:t>Permitia</a:t>
            </a:r>
            <a:r>
              <a:rPr lang="es-ES_tradnl" dirty="0">
                <a:solidFill>
                  <a:schemeClr val="accent1"/>
                </a:solidFill>
              </a:rPr>
              <a:t> ejecutar LINUX en </a:t>
            </a:r>
            <a:r>
              <a:rPr lang="es-ES_tradnl" dirty="0" err="1">
                <a:solidFill>
                  <a:schemeClr val="accent1"/>
                </a:solidFill>
              </a:rPr>
              <a:t>OtherOS</a:t>
            </a:r>
            <a:endParaRPr lang="es-ES_tradnl" dirty="0">
              <a:solidFill>
                <a:schemeClr val="accent1"/>
              </a:solidFill>
            </a:endParaRP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1AC7B0-C39D-5C47-9C28-1AEEB49D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122A69-53A8-7641-B31D-CE4EA708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0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19760-FB78-F84C-B75A-2B14F91E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48" y="156464"/>
            <a:ext cx="10058400" cy="1609344"/>
          </a:xfrm>
        </p:spPr>
        <p:txBody>
          <a:bodyPr/>
          <a:lstStyle/>
          <a:p>
            <a:r>
              <a:rPr lang="es-ES_tradnl" dirty="0"/>
              <a:t>#</a:t>
            </a:r>
            <a:r>
              <a:rPr lang="es-ES_tradnl" dirty="0" err="1"/>
              <a:t>whoami</a:t>
            </a:r>
            <a:endParaRPr lang="es-ES_tradnl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FD7DD6-9B77-5B46-98DF-122EA77A2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848" y="1486408"/>
            <a:ext cx="10058400" cy="4050792"/>
          </a:xfrm>
        </p:spPr>
        <p:txBody>
          <a:bodyPr>
            <a:normAutofit/>
          </a:bodyPr>
          <a:lstStyle/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Gerardo Vazquez-C (@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lalospidey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Aficionado a los CTF (MAYAS ,DIEBARTDIE) y al 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infosec</a:t>
            </a:r>
            <a:endParaRPr lang="es-ES_trad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Ingeniería Inversa </a:t>
            </a:r>
          </a:p>
          <a:p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русский язык</a:t>
            </a:r>
            <a:r>
              <a:rPr lang="es-ES" sz="2800" dirty="0">
                <a:latin typeface="Calibri" panose="020F0502020204030204" pitchFamily="34" charset="0"/>
                <a:cs typeface="Calibri" panose="020F0502020204030204" pitchFamily="34" charset="0"/>
              </a:rPr>
              <a:t> ,</a:t>
            </a:r>
            <a:r>
              <a:rPr lang="ja-JP" altLang="en-US" sz="2800">
                <a:latin typeface="Calibri" panose="020F0502020204030204" pitchFamily="34" charset="0"/>
                <a:cs typeface="Calibri" panose="020F0502020204030204" pitchFamily="34" charset="0"/>
              </a:rPr>
              <a:t> 中文</a:t>
            </a:r>
            <a:endParaRPr lang="es-ES_trad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9DED09-8D20-E549-8F8F-DA133CA6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A208B0-5F7D-194C-83FC-C0F27C83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15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7E1C75-2787-754A-887F-FE4E4C6A8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100" y="241300"/>
            <a:ext cx="4902200" cy="6184900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B6B560-2BEA-C747-80FD-327D5C90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A40D5B-812F-B040-B342-9C30D0B2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3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09D9D-19E0-424C-82DD-8EDA8AD0F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00098"/>
            <a:ext cx="10058400" cy="1609344"/>
          </a:xfrm>
        </p:spPr>
        <p:txBody>
          <a:bodyPr/>
          <a:lstStyle/>
          <a:p>
            <a:r>
              <a:rPr lang="es-ES_tradnl" dirty="0"/>
              <a:t>No mas Linux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39540D8-47A9-5C49-B803-2165CA707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18" y="1713127"/>
            <a:ext cx="4419600" cy="4051300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CEA09B-91E7-8743-9D9A-9ECA5987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969B6D-837C-184E-9F2A-325FED56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8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589E0-0EE6-8546-81A2-2A2E8945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Jailbreak</a:t>
            </a:r>
            <a:r>
              <a:rPr lang="es-ES_tradnl" dirty="0"/>
              <a:t> 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86CEDC-BE64-2943-9824-159232A4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9BACC2-A9AD-614A-88EA-36976F0A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61D6F-1C23-0A4D-805B-C75D6910193D}"/>
              </a:ext>
            </a:extLst>
          </p:cNvPr>
          <p:cNvSpPr txBox="1"/>
          <p:nvPr/>
        </p:nvSpPr>
        <p:spPr>
          <a:xfrm>
            <a:off x="1408671" y="1909310"/>
            <a:ext cx="20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Heap</a:t>
            </a:r>
            <a:r>
              <a:rPr lang="es-ES_tradnl" dirty="0"/>
              <a:t> </a:t>
            </a:r>
            <a:r>
              <a:rPr lang="es-ES_tradnl" dirty="0" err="1"/>
              <a:t>overflow</a:t>
            </a:r>
            <a:endParaRPr lang="es-ES_trad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7DDE2-4D1F-2844-85E4-03ED085D17A3}"/>
              </a:ext>
            </a:extLst>
          </p:cNvPr>
          <p:cNvSpPr txBox="1"/>
          <p:nvPr/>
        </p:nvSpPr>
        <p:spPr>
          <a:xfrm>
            <a:off x="1408671" y="2327087"/>
            <a:ext cx="170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Malloc</a:t>
            </a:r>
            <a:r>
              <a:rPr lang="es-ES_tradnl" dirty="0"/>
              <a:t>/free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977BFD57-FB48-DE48-AEE4-A68CB5BED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86" y="2047195"/>
            <a:ext cx="5080000" cy="3390900"/>
          </a:xfrm>
        </p:spPr>
      </p:pic>
    </p:spTree>
    <p:extLst>
      <p:ext uri="{BB962C8B-B14F-4D97-AF65-F5344CB8AC3E}">
        <p14:creationId xmlns:p14="http://schemas.microsoft.com/office/powerpoint/2010/main" val="128793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5D566-5A63-C44D-8C85-927D7D06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PS3 ECDSA KEY EXTRACTION</a:t>
            </a:r>
            <a:br>
              <a:rPr lang="es-ES_tradnl" dirty="0"/>
            </a:br>
            <a:r>
              <a:rPr lang="es-ES_tradnl" sz="2800" dirty="0"/>
              <a:t>(</a:t>
            </a:r>
            <a:r>
              <a:rPr lang="es-ES_tradnl" sz="2800" dirty="0" err="1"/>
              <a:t>Elliptic</a:t>
            </a:r>
            <a:r>
              <a:rPr lang="es-ES_tradnl" sz="2800" dirty="0"/>
              <a:t> Curve Digital </a:t>
            </a:r>
            <a:r>
              <a:rPr lang="es-ES_tradnl" sz="2800" dirty="0" err="1"/>
              <a:t>Signature</a:t>
            </a:r>
            <a:r>
              <a:rPr lang="es-ES_tradnl" sz="2800" dirty="0"/>
              <a:t> </a:t>
            </a:r>
            <a:r>
              <a:rPr lang="es-ES_tradnl" sz="2800" dirty="0" err="1"/>
              <a:t>Algorithm</a:t>
            </a:r>
            <a:r>
              <a:rPr lang="es-ES_tradnl" sz="2800" dirty="0"/>
              <a:t>)</a:t>
            </a:r>
            <a:endParaRPr lang="es-ES_tradnl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965578-4958-2341-9F41-C618E3AD7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ejecutables que corren en el PS3 son </a:t>
            </a:r>
            <a:r>
              <a:rPr lang="es-ES_tradnl" dirty="0" err="1"/>
              <a:t>ELF’s</a:t>
            </a:r>
            <a:r>
              <a:rPr lang="es-ES_tradnl" dirty="0"/>
              <a:t> modificados conocidos como SELF’S firmados por el ECDSA de Sony </a:t>
            </a:r>
          </a:p>
          <a:p>
            <a:r>
              <a:rPr lang="es-ES_tradnl" dirty="0"/>
              <a:t>SELF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1B50B9-1090-FF42-A274-09225982F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" t="2161" r="1982" b="1547"/>
          <a:stretch/>
        </p:blipFill>
        <p:spPr>
          <a:xfrm>
            <a:off x="6099048" y="2625810"/>
            <a:ext cx="4090087" cy="354639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54B528-AD5B-614C-838C-4A40E646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04CF461-BA05-AA47-AF74-0F0DEF85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4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5B097-7874-8F40-B106-CCA9A4F9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Criptografía de curvas elípticas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84B040-E810-E744-9F03-61C93E5BD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3" t="3833" r="3789" b="3700"/>
          <a:stretch/>
        </p:blipFill>
        <p:spPr>
          <a:xfrm>
            <a:off x="3496962" y="1915297"/>
            <a:ext cx="4744996" cy="3311612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969456-98BD-4641-85D3-01708635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18C866-10BD-CF4F-B1D1-08490D8F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6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3E64E-1CCF-CE45-8AC1-B0896A0B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Constante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FC6F14-CCBF-0E4D-B6B8-D2B6284E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6"/>
          <a:stretch/>
        </p:blipFill>
        <p:spPr>
          <a:xfrm>
            <a:off x="1927653" y="1879257"/>
            <a:ext cx="7193349" cy="40005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729DB1-CBA5-2748-8BA3-E205C977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C274E2-A4B7-D84D-B0FF-4ED3276F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5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17000-8DEF-794E-9287-ADF5B4C6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Efectos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301E3B-37AF-6B46-A9C8-162679C64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Con solo dos firmas se puede calcular la llave privada de Sony</a:t>
            </a:r>
          </a:p>
          <a:p>
            <a:r>
              <a:rPr lang="es-ES_tradnl" dirty="0"/>
              <a:t>Con la llave del ECDSA las puertas se abren  ya que se puede firmar cualquier cosa como Sony esta llave esta embebida en el hardware </a:t>
            </a:r>
          </a:p>
          <a:p>
            <a:r>
              <a:rPr lang="es-ES_tradnl" dirty="0"/>
              <a:t>Esto fue hasta las revisiones de hardware anteriores a 2010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48A5BA-EC6F-2A49-BC95-510F8562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B2CE6B-877C-4445-8A11-77CB00B0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5A5F32-683F-1846-8DE9-70F98464E6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9770" y="2920620"/>
            <a:ext cx="4121745" cy="41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15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2D47A-26CD-7F4F-8490-58FB861C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Consola de Sony(PS4 2013)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E124FF-0C6A-394F-8416-6C479F417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454144"/>
            <a:ext cx="10058400" cy="4050792"/>
          </a:xfrm>
        </p:spPr>
        <p:txBody>
          <a:bodyPr>
            <a:normAutofit/>
          </a:bodyPr>
          <a:lstStyle/>
          <a:p>
            <a:r>
              <a:rPr lang="es-ES_tradnl" dirty="0"/>
              <a:t>Solamente ejecuta </a:t>
            </a:r>
            <a:r>
              <a:rPr lang="es-ES_tradnl" dirty="0" err="1"/>
              <a:t>codigo</a:t>
            </a:r>
            <a:r>
              <a:rPr lang="es-ES_tradnl" dirty="0"/>
              <a:t>/</a:t>
            </a:r>
            <a:r>
              <a:rPr lang="es-ES_tradnl" dirty="0" err="1"/>
              <a:t>executables</a:t>
            </a:r>
            <a:r>
              <a:rPr lang="es-ES_tradnl" dirty="0"/>
              <a:t> firmados</a:t>
            </a:r>
          </a:p>
          <a:p>
            <a:r>
              <a:rPr lang="es-ES_tradnl" dirty="0"/>
              <a:t>Sistema operativo basado en </a:t>
            </a:r>
            <a:r>
              <a:rPr lang="es-ES_tradnl" dirty="0" err="1"/>
              <a:t>FreeBSD</a:t>
            </a:r>
            <a:endParaRPr lang="es-ES_tradnl" dirty="0"/>
          </a:p>
          <a:p>
            <a:r>
              <a:rPr lang="es-ES_tradnl" dirty="0"/>
              <a:t>Arquitectura mas cercana a la de un pc común Procesador AMD con PSP (</a:t>
            </a:r>
            <a:r>
              <a:rPr lang="es-ES_tradnl" dirty="0" err="1"/>
              <a:t>platform</a:t>
            </a:r>
            <a:r>
              <a:rPr lang="es-ES_tradnl" dirty="0"/>
              <a:t> </a:t>
            </a:r>
            <a:r>
              <a:rPr lang="es-ES_tradnl" dirty="0" err="1"/>
              <a:t>security</a:t>
            </a:r>
            <a:r>
              <a:rPr lang="es-ES_tradnl" dirty="0"/>
              <a:t> </a:t>
            </a:r>
            <a:r>
              <a:rPr lang="es-ES_tradnl" dirty="0" err="1"/>
              <a:t>processor</a:t>
            </a:r>
            <a:r>
              <a:rPr lang="es-ES_tradnl" dirty="0"/>
              <a:t> )</a:t>
            </a:r>
          </a:p>
          <a:p>
            <a:r>
              <a:rPr lang="es-ES_tradnl" dirty="0"/>
              <a:t>Tiempo de ejecución de memoria cifrado </a:t>
            </a:r>
          </a:p>
          <a:p>
            <a:r>
              <a:rPr lang="es-ES_tradnl" dirty="0"/>
              <a:t>Disco duro cifrado </a:t>
            </a:r>
          </a:p>
          <a:p>
            <a:r>
              <a:rPr lang="es-ES_tradnl" dirty="0" err="1"/>
              <a:t>eFuses</a:t>
            </a:r>
            <a:r>
              <a:rPr lang="es-ES_tradnl" dirty="0"/>
              <a:t> para forzar actualizaciones </a:t>
            </a:r>
          </a:p>
          <a:p>
            <a:r>
              <a:rPr lang="es-ES_tradnl" dirty="0">
                <a:solidFill>
                  <a:srgbClr val="FF0000"/>
                </a:solidFill>
              </a:rPr>
              <a:t>No ASLR </a:t>
            </a:r>
          </a:p>
          <a:p>
            <a:endParaRPr lang="es-ES_tradnl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659318-FD02-104A-91CC-5E359D19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DFB4C8-A5A5-124C-AEC2-9B143F06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E85E2F-D361-9344-B231-34845E0F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031" y="296562"/>
            <a:ext cx="2922537" cy="20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06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532426-5789-5F4E-9D47-014E8422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Web kit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EABB32-EB11-E341-95D0-F794FCB3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75" y="1763062"/>
            <a:ext cx="10058400" cy="4050792"/>
          </a:xfrm>
        </p:spPr>
        <p:txBody>
          <a:bodyPr/>
          <a:lstStyle/>
          <a:p>
            <a:r>
              <a:rPr lang="es-ES_tradnl" dirty="0">
                <a:solidFill>
                  <a:schemeClr val="accent1"/>
                </a:solidFill>
              </a:rPr>
              <a:t>El navegador tiene acceso a llamadas al sistema </a:t>
            </a: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Haciendo uso de la vulnerabilidad de BPF </a:t>
            </a:r>
            <a:r>
              <a:rPr lang="es-ES_tradnl" dirty="0" err="1"/>
              <a:t>Device</a:t>
            </a:r>
            <a:r>
              <a:rPr lang="es-ES_tradnl" dirty="0"/>
              <a:t> Drive puede liberar una llamada al sistema y ejecutar un </a:t>
            </a:r>
            <a:r>
              <a:rPr lang="es-ES_tradnl" dirty="0" err="1"/>
              <a:t>exploit</a:t>
            </a:r>
            <a:r>
              <a:rPr lang="es-ES_tradnl" dirty="0"/>
              <a:t> del </a:t>
            </a:r>
            <a:r>
              <a:rPr lang="es-ES_tradnl" dirty="0" err="1"/>
              <a:t>kernel</a:t>
            </a:r>
            <a:endParaRPr lang="es-ES_tradnl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2E461D8-FF81-0F45-960D-1E41D9BE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69114E9-52FC-0640-BD65-6D335060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112FD0-7427-9542-8483-73D26193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427" y="3481350"/>
            <a:ext cx="6794939" cy="235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53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D1E12267-FA74-C54A-BBD3-0B0FAD679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1211"/>
            <a:ext cx="12192000" cy="6283411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540624-3EB7-B44C-ADC1-2E7ECB5E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6D787B-7E16-E348-99E0-E5FAD398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6D644-15E0-F345-ADD7-4400B3D1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508514-4B6F-204A-9647-1E58FB1B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048" y="1676908"/>
            <a:ext cx="10058400" cy="4050792"/>
          </a:xfrm>
        </p:spPr>
        <p:txBody>
          <a:bodyPr/>
          <a:lstStyle/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Consolas de videojuegos (Introducción)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Historia 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Consolas de Microsoft (Xbox,xbox360, 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XboxOne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Consolas de Sony (ps3,ps4)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Consola de Nintendo (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Recursos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Conclusiones </a:t>
            </a:r>
          </a:p>
          <a:p>
            <a:endParaRPr lang="es-ES_tradnl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C0429F-CC25-A940-B6FD-A73157E1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963AF9-47C2-574D-BB33-9C181347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57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4117D-C450-714F-9CF9-64FDEF28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s-ES_tradnl" dirty="0"/>
              <a:t>Consola de Nintendo (</a:t>
            </a:r>
            <a:r>
              <a:rPr lang="es-ES_tradnl" dirty="0" err="1"/>
              <a:t>switch</a:t>
            </a:r>
            <a:r>
              <a:rPr lang="es-ES_tradnl" dirty="0"/>
              <a:t> 2017)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09EF1-3F5D-EE41-B9F6-A6D9CA09B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1536192"/>
          </a:xfrm>
        </p:spPr>
        <p:txBody>
          <a:bodyPr/>
          <a:lstStyle/>
          <a:p>
            <a:r>
              <a:rPr lang="es-ES_tradnl" dirty="0"/>
              <a:t>Sistema Operativo Personalizado “</a:t>
            </a:r>
            <a:r>
              <a:rPr lang="es-ES_tradnl" dirty="0" err="1"/>
              <a:t>Horizon</a:t>
            </a:r>
            <a:r>
              <a:rPr lang="es-ES_tradnl" dirty="0"/>
              <a:t>”</a:t>
            </a:r>
          </a:p>
          <a:p>
            <a:r>
              <a:rPr lang="es-ES_tradnl" dirty="0"/>
              <a:t>Arquitectura personalizada basada en el TegraX1 de NVIDIA</a:t>
            </a:r>
          </a:p>
          <a:p>
            <a:endParaRPr lang="es-ES_tradnl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1B7467-EB04-3C4F-BA01-ACEBC669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F8695A-CE73-6C49-B6F1-2B9D3AE9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56D5CF-7FD8-B048-9A7D-AC3B4A59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32" y="484632"/>
            <a:ext cx="2728784" cy="23888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D0D94E-70F8-EA46-BD9D-4DC91DDB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3127561"/>
            <a:ext cx="4735773" cy="27409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D18BF8-0388-D348-BB48-81D58DA98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80" y="3283397"/>
            <a:ext cx="3420266" cy="24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9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B7BAF9-6601-9247-980B-FCD291CD8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233" y="749509"/>
            <a:ext cx="10058400" cy="5681272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EE89F1-1CA1-564F-8B01-4D0AF1E6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EDE37B-3F52-9A40-854A-336941F7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62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05F78-D481-5A45-AF2E-058F1860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15" y="0"/>
            <a:ext cx="10058400" cy="1609344"/>
          </a:xfrm>
        </p:spPr>
        <p:txBody>
          <a:bodyPr/>
          <a:lstStyle/>
          <a:p>
            <a:r>
              <a:rPr lang="es-ES_tradnl" dirty="0"/>
              <a:t>RCM EXPLOIT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D4967-CAA9-D249-9009-1902A6986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15" y="1380003"/>
            <a:ext cx="10058400" cy="4050792"/>
          </a:xfrm>
        </p:spPr>
        <p:txBody>
          <a:bodyPr/>
          <a:lstStyle/>
          <a:p>
            <a:r>
              <a:rPr lang="es-ES_tradnl" dirty="0" err="1"/>
              <a:t>bpmp</a:t>
            </a:r>
            <a:r>
              <a:rPr lang="es-ES_tradnl" dirty="0"/>
              <a:t> es lo primero  que corre el </a:t>
            </a:r>
            <a:r>
              <a:rPr lang="es-ES_tradnl" dirty="0" err="1"/>
              <a:t>iroom</a:t>
            </a:r>
            <a:r>
              <a:rPr lang="es-ES_tradnl" dirty="0"/>
              <a:t> que es lo que hace verificaciones de seguridad</a:t>
            </a:r>
          </a:p>
          <a:p>
            <a:r>
              <a:rPr lang="es-ES_tradnl" dirty="0"/>
              <a:t>El </a:t>
            </a:r>
            <a:r>
              <a:rPr lang="es-ES_tradnl" dirty="0" err="1"/>
              <a:t>exploit</a:t>
            </a:r>
            <a:r>
              <a:rPr lang="es-ES_tradnl" dirty="0"/>
              <a:t> consiste en interrumpir el </a:t>
            </a:r>
            <a:r>
              <a:rPr lang="es-ES_tradnl" dirty="0" err="1"/>
              <a:t>boot</a:t>
            </a:r>
            <a:r>
              <a:rPr lang="es-ES_tradnl" dirty="0"/>
              <a:t> y mandarle un mensaje que sature el buffer de verificación y ejecute código no firmado 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8DB142-24DF-1345-8355-9549F14A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A2D9D2-2E42-8F43-92E0-165120E8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70D18E-2353-5C44-924E-73996AD8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1" y="2865900"/>
            <a:ext cx="11596367" cy="16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56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F52662-6EE7-E745-8ED3-582564D6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Como funciona el bug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2C7F235-1375-9A46-9FF3-C91101244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770450"/>
            <a:ext cx="10058400" cy="2752200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B67093-44F4-8842-8C7C-F82AFBA8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8575D5-FD30-704C-952C-091869B5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49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C2E8C-CD59-2746-8F39-7F3BAAAF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46" y="157086"/>
            <a:ext cx="10058400" cy="1609344"/>
          </a:xfrm>
        </p:spPr>
        <p:txBody>
          <a:bodyPr/>
          <a:lstStyle/>
          <a:p>
            <a:r>
              <a:rPr lang="es-ES_tradnl" dirty="0"/>
              <a:t>Futuro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86461DE-5468-8247-AE5A-77C4071BC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8989" y="1411216"/>
            <a:ext cx="7211314" cy="4051300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DF411FC-A747-5746-AAE2-AEC6CC15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7835D9-808E-3E4E-9B15-8A493CB3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755DB-D7EF-A848-9BAB-0212F9C28F7A}"/>
              </a:ext>
            </a:extLst>
          </p:cNvPr>
          <p:cNvSpPr txBox="1"/>
          <p:nvPr/>
        </p:nvSpPr>
        <p:spPr>
          <a:xfrm>
            <a:off x="7110484" y="3057099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Cloud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3751E-5841-514E-B530-C14A275BB3A1}"/>
              </a:ext>
            </a:extLst>
          </p:cNvPr>
          <p:cNvSpPr txBox="1"/>
          <p:nvPr/>
        </p:nvSpPr>
        <p:spPr>
          <a:xfrm>
            <a:off x="7110484" y="3650275"/>
            <a:ext cx="259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Novena generación </a:t>
            </a:r>
          </a:p>
        </p:txBody>
      </p:sp>
    </p:spTree>
    <p:extLst>
      <p:ext uri="{BB962C8B-B14F-4D97-AF65-F5344CB8AC3E}">
        <p14:creationId xmlns:p14="http://schemas.microsoft.com/office/powerpoint/2010/main" val="1873210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48E51-0242-DF43-9322-90ABC2EA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34" y="67220"/>
            <a:ext cx="10058400" cy="1609344"/>
          </a:xfrm>
        </p:spPr>
        <p:txBody>
          <a:bodyPr/>
          <a:lstStyle/>
          <a:p>
            <a:r>
              <a:rPr lang="es-ES_tradnl" dirty="0"/>
              <a:t>Recursos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4B3185-6500-7B42-8262-415027B3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34" y="1367645"/>
            <a:ext cx="10058400" cy="4050792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Hacking the Xbox;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An Introduction to Reverse Engineering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by Andrew "</a:t>
            </a:r>
            <a:r>
              <a:rPr lang="en-US" dirty="0" err="1"/>
              <a:t>bunnie</a:t>
            </a:r>
            <a:r>
              <a:rPr lang="en-US" dirty="0"/>
              <a:t>" Huang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July 2003, 288 pp</a:t>
            </a: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D25B8-947E-DD42-B638-D1C246CF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22BBC6-79B4-F04E-8355-9D14BE35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21341-466D-8440-9981-7ED238318380}"/>
              </a:ext>
            </a:extLst>
          </p:cNvPr>
          <p:cNvSpPr txBox="1"/>
          <p:nvPr/>
        </p:nvSpPr>
        <p:spPr>
          <a:xfrm>
            <a:off x="587934" y="3274540"/>
            <a:ext cx="54664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Hardware Hacker: </a:t>
            </a:r>
          </a:p>
          <a:p>
            <a:r>
              <a:rPr lang="en-US" b="1" dirty="0"/>
              <a:t>Adventures in Making and Breaking Hardware</a:t>
            </a:r>
          </a:p>
          <a:p>
            <a:r>
              <a:rPr lang="en-US" dirty="0"/>
              <a:t>by Andrew "</a:t>
            </a:r>
            <a:r>
              <a:rPr lang="en-US" dirty="0" err="1"/>
              <a:t>bunnie</a:t>
            </a:r>
            <a:r>
              <a:rPr lang="en-US" dirty="0"/>
              <a:t>" Huang</a:t>
            </a:r>
          </a:p>
          <a:p>
            <a:r>
              <a:rPr lang="en-US" dirty="0"/>
              <a:t>August 2019, 424 pp</a:t>
            </a:r>
          </a:p>
          <a:p>
            <a:endParaRPr lang="en-US" b="1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56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326E4-05EC-0A4D-AB81-0CDC7BE9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48" y="-175768"/>
            <a:ext cx="10058400" cy="1609344"/>
          </a:xfrm>
        </p:spPr>
        <p:txBody>
          <a:bodyPr/>
          <a:lstStyle/>
          <a:p>
            <a:r>
              <a:rPr lang="es-ES_tradnl" dirty="0"/>
              <a:t>Conclusiones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D00F31-AC3E-564D-8AFC-2FD237E82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54" y="951992"/>
            <a:ext cx="10058400" cy="5320792"/>
          </a:xfrm>
        </p:spPr>
        <p:txBody>
          <a:bodyPr>
            <a:normAutofit lnSpcReduction="10000"/>
          </a:bodyPr>
          <a:lstStyle/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No existe algo “mas seguro” o “menos seguro”</a:t>
            </a:r>
          </a:p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No intercambiar seguridad por velocidad </a:t>
            </a:r>
          </a:p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Ser consiente que la combinación de vulnerabilidades puede llevar a un ataque exitoso</a:t>
            </a:r>
          </a:p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No subestimar los recursos de los “hackers”</a:t>
            </a:r>
          </a:p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No hacer algo ”mas difícil para los hackers “ en lugar  “hacerlo imposible”</a:t>
            </a:r>
          </a:p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No utilizar un solo sistema de seguridad contra los atacantes</a:t>
            </a:r>
          </a:p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No hacer parches exprés </a:t>
            </a:r>
          </a:p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Tener cuidado con los componentes heredados</a:t>
            </a:r>
          </a:p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Hacer pruebas de seguridad al sistema cuando se tengan todos los componentes en su lugar </a:t>
            </a:r>
          </a:p>
          <a:p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Conocer a tu “enemigo” y hablar con el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9A2796-4120-C245-AC3F-83ABDF13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13B097-798E-3746-A777-19BF0DAB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24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984D7-F5F0-8A4D-B510-0DAB9CCB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68" y="2376590"/>
            <a:ext cx="10058400" cy="1609344"/>
          </a:xfrm>
        </p:spPr>
        <p:txBody>
          <a:bodyPr>
            <a:normAutofit/>
          </a:bodyPr>
          <a:lstStyle/>
          <a:p>
            <a:r>
              <a:rPr lang="es-ES_tradnl" sz="6600" dirty="0"/>
              <a:t>Gracias!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D3A7CB-DBF4-624E-B899-5C47151A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C50787-57BF-9947-AAC7-7A516901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ACAE4-625D-0C4D-B0FE-CD78D9F64D94}"/>
              </a:ext>
            </a:extLst>
          </p:cNvPr>
          <p:cNvSpPr txBox="1"/>
          <p:nvPr/>
        </p:nvSpPr>
        <p:spPr>
          <a:xfrm>
            <a:off x="4513006" y="3616602"/>
            <a:ext cx="128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lalospidey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0028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1D8291-FABA-3347-A009-E951C244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4932"/>
            <a:ext cx="10058400" cy="1609344"/>
          </a:xfrm>
        </p:spPr>
        <p:txBody>
          <a:bodyPr/>
          <a:lstStyle/>
          <a:p>
            <a:r>
              <a:rPr lang="es-ES_tradnl" dirty="0"/>
              <a:t>Consolas de videojuegos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5BC578-05F6-074E-AB38-8C4A1B0D3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4276"/>
            <a:ext cx="9601200" cy="3581400"/>
          </a:xfrm>
        </p:spPr>
        <p:txBody>
          <a:bodyPr>
            <a:normAutofit/>
          </a:bodyPr>
          <a:lstStyle/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Capacidades cada vez mas amplias (reproducir multimedia , navegar en internet , aplicaciones de 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streaming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 ).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Refuerzan el DRM (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Digital rights management)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únicamente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ejecuta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compañía (Sony , Microsoft ,Nintendo)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es-ES_trad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5747E7-1705-4745-B487-4BF858F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08A503-BC3F-D847-9F83-877D5D25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45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8BD1B-C05A-0145-9435-A134F605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25"/>
            <a:ext cx="10893470" cy="1609344"/>
          </a:xfrm>
        </p:spPr>
        <p:txBody>
          <a:bodyPr>
            <a:normAutofit/>
          </a:bodyPr>
          <a:lstStyle/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Historia , Primeras formas de DRM en consolas de videojuegos .</a:t>
            </a:r>
            <a:b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_trad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E4EE59-DDAB-E447-A4D1-64D076347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89" y="1268792"/>
            <a:ext cx="10058400" cy="4050792"/>
          </a:xfrm>
        </p:spPr>
        <p:txBody>
          <a:bodyPr/>
          <a:lstStyle/>
          <a:p>
            <a:r>
              <a:rPr lang="es-ES_tradnl" sz="6600" dirty="0">
                <a:latin typeface="+mj-lt"/>
                <a:cs typeface="Calibri" panose="020F0502020204030204" pitchFamily="34" charset="0"/>
              </a:rPr>
              <a:t>PS1</a:t>
            </a:r>
            <a:r>
              <a:rPr lang="es-ES_tradnl" sz="5400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97A37F-7F1B-2343-B7B7-52FD896D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2681588"/>
            <a:ext cx="3695701" cy="3238500"/>
          </a:xfrm>
          <a:prstGeom prst="rect">
            <a:avLst/>
          </a:prstGeom>
        </p:spPr>
      </p:pic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182CB50A-4D86-3443-87AE-E3EA1928A013}"/>
              </a:ext>
            </a:extLst>
          </p:cNvPr>
          <p:cNvSpPr/>
          <p:nvPr/>
        </p:nvSpPr>
        <p:spPr>
          <a:xfrm>
            <a:off x="2641600" y="3159554"/>
            <a:ext cx="2171700" cy="2060146"/>
          </a:xfrm>
          <a:custGeom>
            <a:avLst/>
            <a:gdLst>
              <a:gd name="connsiteX0" fmla="*/ 977900 w 2171700"/>
              <a:gd name="connsiteY0" fmla="*/ 688546 h 2060146"/>
              <a:gd name="connsiteX1" fmla="*/ 1003300 w 2171700"/>
              <a:gd name="connsiteY1" fmla="*/ 498046 h 2060146"/>
              <a:gd name="connsiteX2" fmla="*/ 1028700 w 2171700"/>
              <a:gd name="connsiteY2" fmla="*/ 459946 h 2060146"/>
              <a:gd name="connsiteX3" fmla="*/ 1143000 w 2171700"/>
              <a:gd name="connsiteY3" fmla="*/ 409146 h 2060146"/>
              <a:gd name="connsiteX4" fmla="*/ 1181100 w 2171700"/>
              <a:gd name="connsiteY4" fmla="*/ 396446 h 2060146"/>
              <a:gd name="connsiteX5" fmla="*/ 1257300 w 2171700"/>
              <a:gd name="connsiteY5" fmla="*/ 409146 h 2060146"/>
              <a:gd name="connsiteX6" fmla="*/ 1295400 w 2171700"/>
              <a:gd name="connsiteY6" fmla="*/ 421846 h 2060146"/>
              <a:gd name="connsiteX7" fmla="*/ 1435100 w 2171700"/>
              <a:gd name="connsiteY7" fmla="*/ 459946 h 2060146"/>
              <a:gd name="connsiteX8" fmla="*/ 1473200 w 2171700"/>
              <a:gd name="connsiteY8" fmla="*/ 472646 h 2060146"/>
              <a:gd name="connsiteX9" fmla="*/ 1549400 w 2171700"/>
              <a:gd name="connsiteY9" fmla="*/ 536146 h 2060146"/>
              <a:gd name="connsiteX10" fmla="*/ 1587500 w 2171700"/>
              <a:gd name="connsiteY10" fmla="*/ 561546 h 2060146"/>
              <a:gd name="connsiteX11" fmla="*/ 1676400 w 2171700"/>
              <a:gd name="connsiteY11" fmla="*/ 663146 h 2060146"/>
              <a:gd name="connsiteX12" fmla="*/ 1778000 w 2171700"/>
              <a:gd name="connsiteY12" fmla="*/ 815546 h 2060146"/>
              <a:gd name="connsiteX13" fmla="*/ 1803400 w 2171700"/>
              <a:gd name="connsiteY13" fmla="*/ 853646 h 2060146"/>
              <a:gd name="connsiteX14" fmla="*/ 1828800 w 2171700"/>
              <a:gd name="connsiteY14" fmla="*/ 929846 h 2060146"/>
              <a:gd name="connsiteX15" fmla="*/ 1816100 w 2171700"/>
              <a:gd name="connsiteY15" fmla="*/ 1158446 h 2060146"/>
              <a:gd name="connsiteX16" fmla="*/ 1765300 w 2171700"/>
              <a:gd name="connsiteY16" fmla="*/ 1272746 h 2060146"/>
              <a:gd name="connsiteX17" fmla="*/ 1752600 w 2171700"/>
              <a:gd name="connsiteY17" fmla="*/ 1310846 h 2060146"/>
              <a:gd name="connsiteX18" fmla="*/ 1727200 w 2171700"/>
              <a:gd name="connsiteY18" fmla="*/ 1361646 h 2060146"/>
              <a:gd name="connsiteX19" fmla="*/ 1701800 w 2171700"/>
              <a:gd name="connsiteY19" fmla="*/ 1437846 h 2060146"/>
              <a:gd name="connsiteX20" fmla="*/ 1676400 w 2171700"/>
              <a:gd name="connsiteY20" fmla="*/ 1475946 h 2060146"/>
              <a:gd name="connsiteX21" fmla="*/ 1663700 w 2171700"/>
              <a:gd name="connsiteY21" fmla="*/ 1514046 h 2060146"/>
              <a:gd name="connsiteX22" fmla="*/ 1587500 w 2171700"/>
              <a:gd name="connsiteY22" fmla="*/ 1552146 h 2060146"/>
              <a:gd name="connsiteX23" fmla="*/ 1536700 w 2171700"/>
              <a:gd name="connsiteY23" fmla="*/ 1564846 h 2060146"/>
              <a:gd name="connsiteX24" fmla="*/ 1498600 w 2171700"/>
              <a:gd name="connsiteY24" fmla="*/ 1577546 h 2060146"/>
              <a:gd name="connsiteX25" fmla="*/ 1397000 w 2171700"/>
              <a:gd name="connsiteY25" fmla="*/ 1602946 h 2060146"/>
              <a:gd name="connsiteX26" fmla="*/ 1358900 w 2171700"/>
              <a:gd name="connsiteY26" fmla="*/ 1615646 h 2060146"/>
              <a:gd name="connsiteX27" fmla="*/ 1282700 w 2171700"/>
              <a:gd name="connsiteY27" fmla="*/ 1666446 h 2060146"/>
              <a:gd name="connsiteX28" fmla="*/ 1270000 w 2171700"/>
              <a:gd name="connsiteY28" fmla="*/ 1704546 h 2060146"/>
              <a:gd name="connsiteX29" fmla="*/ 1143000 w 2171700"/>
              <a:gd name="connsiteY29" fmla="*/ 1691846 h 2060146"/>
              <a:gd name="connsiteX30" fmla="*/ 1054100 w 2171700"/>
              <a:gd name="connsiteY30" fmla="*/ 1679146 h 2060146"/>
              <a:gd name="connsiteX31" fmla="*/ 1003300 w 2171700"/>
              <a:gd name="connsiteY31" fmla="*/ 1666446 h 2060146"/>
              <a:gd name="connsiteX32" fmla="*/ 825500 w 2171700"/>
              <a:gd name="connsiteY32" fmla="*/ 1653746 h 2060146"/>
              <a:gd name="connsiteX33" fmla="*/ 762000 w 2171700"/>
              <a:gd name="connsiteY33" fmla="*/ 1641046 h 2060146"/>
              <a:gd name="connsiteX34" fmla="*/ 685800 w 2171700"/>
              <a:gd name="connsiteY34" fmla="*/ 1615646 h 2060146"/>
              <a:gd name="connsiteX35" fmla="*/ 571500 w 2171700"/>
              <a:gd name="connsiteY35" fmla="*/ 1577546 h 2060146"/>
              <a:gd name="connsiteX36" fmla="*/ 520700 w 2171700"/>
              <a:gd name="connsiteY36" fmla="*/ 1539446 h 2060146"/>
              <a:gd name="connsiteX37" fmla="*/ 482600 w 2171700"/>
              <a:gd name="connsiteY37" fmla="*/ 1501346 h 2060146"/>
              <a:gd name="connsiteX38" fmla="*/ 431800 w 2171700"/>
              <a:gd name="connsiteY38" fmla="*/ 1425146 h 2060146"/>
              <a:gd name="connsiteX39" fmla="*/ 406400 w 2171700"/>
              <a:gd name="connsiteY39" fmla="*/ 1323546 h 2060146"/>
              <a:gd name="connsiteX40" fmla="*/ 368300 w 2171700"/>
              <a:gd name="connsiteY40" fmla="*/ 1272746 h 2060146"/>
              <a:gd name="connsiteX41" fmla="*/ 342900 w 2171700"/>
              <a:gd name="connsiteY41" fmla="*/ 1171146 h 2060146"/>
              <a:gd name="connsiteX42" fmla="*/ 317500 w 2171700"/>
              <a:gd name="connsiteY42" fmla="*/ 1120346 h 2060146"/>
              <a:gd name="connsiteX43" fmla="*/ 292100 w 2171700"/>
              <a:gd name="connsiteY43" fmla="*/ 1006046 h 2060146"/>
              <a:gd name="connsiteX44" fmla="*/ 342900 w 2171700"/>
              <a:gd name="connsiteY44" fmla="*/ 536146 h 2060146"/>
              <a:gd name="connsiteX45" fmla="*/ 381000 w 2171700"/>
              <a:gd name="connsiteY45" fmla="*/ 485346 h 2060146"/>
              <a:gd name="connsiteX46" fmla="*/ 406400 w 2171700"/>
              <a:gd name="connsiteY46" fmla="*/ 447246 h 2060146"/>
              <a:gd name="connsiteX47" fmla="*/ 457200 w 2171700"/>
              <a:gd name="connsiteY47" fmla="*/ 434546 h 2060146"/>
              <a:gd name="connsiteX48" fmla="*/ 546100 w 2171700"/>
              <a:gd name="connsiteY48" fmla="*/ 383746 h 2060146"/>
              <a:gd name="connsiteX49" fmla="*/ 660400 w 2171700"/>
              <a:gd name="connsiteY49" fmla="*/ 307546 h 2060146"/>
              <a:gd name="connsiteX50" fmla="*/ 698500 w 2171700"/>
              <a:gd name="connsiteY50" fmla="*/ 282146 h 2060146"/>
              <a:gd name="connsiteX51" fmla="*/ 736600 w 2171700"/>
              <a:gd name="connsiteY51" fmla="*/ 269446 h 2060146"/>
              <a:gd name="connsiteX52" fmla="*/ 812800 w 2171700"/>
              <a:gd name="connsiteY52" fmla="*/ 231346 h 2060146"/>
              <a:gd name="connsiteX53" fmla="*/ 952500 w 2171700"/>
              <a:gd name="connsiteY53" fmla="*/ 244046 h 2060146"/>
              <a:gd name="connsiteX54" fmla="*/ 1066800 w 2171700"/>
              <a:gd name="connsiteY54" fmla="*/ 269446 h 2060146"/>
              <a:gd name="connsiteX55" fmla="*/ 1143000 w 2171700"/>
              <a:gd name="connsiteY55" fmla="*/ 282146 h 2060146"/>
              <a:gd name="connsiteX56" fmla="*/ 1206500 w 2171700"/>
              <a:gd name="connsiteY56" fmla="*/ 294846 h 2060146"/>
              <a:gd name="connsiteX57" fmla="*/ 1282700 w 2171700"/>
              <a:gd name="connsiteY57" fmla="*/ 320246 h 2060146"/>
              <a:gd name="connsiteX58" fmla="*/ 1320800 w 2171700"/>
              <a:gd name="connsiteY58" fmla="*/ 307546 h 2060146"/>
              <a:gd name="connsiteX59" fmla="*/ 1371600 w 2171700"/>
              <a:gd name="connsiteY59" fmla="*/ 282146 h 2060146"/>
              <a:gd name="connsiteX60" fmla="*/ 1765300 w 2171700"/>
              <a:gd name="connsiteY60" fmla="*/ 294846 h 2060146"/>
              <a:gd name="connsiteX61" fmla="*/ 1905000 w 2171700"/>
              <a:gd name="connsiteY61" fmla="*/ 332946 h 2060146"/>
              <a:gd name="connsiteX62" fmla="*/ 1943100 w 2171700"/>
              <a:gd name="connsiteY62" fmla="*/ 345646 h 2060146"/>
              <a:gd name="connsiteX63" fmla="*/ 2019300 w 2171700"/>
              <a:gd name="connsiteY63" fmla="*/ 396446 h 2060146"/>
              <a:gd name="connsiteX64" fmla="*/ 2044700 w 2171700"/>
              <a:gd name="connsiteY64" fmla="*/ 434546 h 2060146"/>
              <a:gd name="connsiteX65" fmla="*/ 2120900 w 2171700"/>
              <a:gd name="connsiteY65" fmla="*/ 536146 h 2060146"/>
              <a:gd name="connsiteX66" fmla="*/ 2171700 w 2171700"/>
              <a:gd name="connsiteY66" fmla="*/ 650446 h 2060146"/>
              <a:gd name="connsiteX67" fmla="*/ 2159000 w 2171700"/>
              <a:gd name="connsiteY67" fmla="*/ 955246 h 2060146"/>
              <a:gd name="connsiteX68" fmla="*/ 2133600 w 2171700"/>
              <a:gd name="connsiteY68" fmla="*/ 1056846 h 2060146"/>
              <a:gd name="connsiteX69" fmla="*/ 2120900 w 2171700"/>
              <a:gd name="connsiteY69" fmla="*/ 1120346 h 2060146"/>
              <a:gd name="connsiteX70" fmla="*/ 2108200 w 2171700"/>
              <a:gd name="connsiteY70" fmla="*/ 1158446 h 2060146"/>
              <a:gd name="connsiteX71" fmla="*/ 2095500 w 2171700"/>
              <a:gd name="connsiteY71" fmla="*/ 1209246 h 2060146"/>
              <a:gd name="connsiteX72" fmla="*/ 2057400 w 2171700"/>
              <a:gd name="connsiteY72" fmla="*/ 1348946 h 2060146"/>
              <a:gd name="connsiteX73" fmla="*/ 2006600 w 2171700"/>
              <a:gd name="connsiteY73" fmla="*/ 1577546 h 2060146"/>
              <a:gd name="connsiteX74" fmla="*/ 1993900 w 2171700"/>
              <a:gd name="connsiteY74" fmla="*/ 1615646 h 2060146"/>
              <a:gd name="connsiteX75" fmla="*/ 1917700 w 2171700"/>
              <a:gd name="connsiteY75" fmla="*/ 1641046 h 2060146"/>
              <a:gd name="connsiteX76" fmla="*/ 1866900 w 2171700"/>
              <a:gd name="connsiteY76" fmla="*/ 1679146 h 2060146"/>
              <a:gd name="connsiteX77" fmla="*/ 1828800 w 2171700"/>
              <a:gd name="connsiteY77" fmla="*/ 1717246 h 2060146"/>
              <a:gd name="connsiteX78" fmla="*/ 1765300 w 2171700"/>
              <a:gd name="connsiteY78" fmla="*/ 1742646 h 2060146"/>
              <a:gd name="connsiteX79" fmla="*/ 1676400 w 2171700"/>
              <a:gd name="connsiteY79" fmla="*/ 1818846 h 2060146"/>
              <a:gd name="connsiteX80" fmla="*/ 1638300 w 2171700"/>
              <a:gd name="connsiteY80" fmla="*/ 1844246 h 2060146"/>
              <a:gd name="connsiteX81" fmla="*/ 1600200 w 2171700"/>
              <a:gd name="connsiteY81" fmla="*/ 1856946 h 2060146"/>
              <a:gd name="connsiteX82" fmla="*/ 1549400 w 2171700"/>
              <a:gd name="connsiteY82" fmla="*/ 1882346 h 2060146"/>
              <a:gd name="connsiteX83" fmla="*/ 1511300 w 2171700"/>
              <a:gd name="connsiteY83" fmla="*/ 1907746 h 2060146"/>
              <a:gd name="connsiteX84" fmla="*/ 1473200 w 2171700"/>
              <a:gd name="connsiteY84" fmla="*/ 1920446 h 2060146"/>
              <a:gd name="connsiteX85" fmla="*/ 1346200 w 2171700"/>
              <a:gd name="connsiteY85" fmla="*/ 1996646 h 2060146"/>
              <a:gd name="connsiteX86" fmla="*/ 1295400 w 2171700"/>
              <a:gd name="connsiteY86" fmla="*/ 2009346 h 2060146"/>
              <a:gd name="connsiteX87" fmla="*/ 1257300 w 2171700"/>
              <a:gd name="connsiteY87" fmla="*/ 2022046 h 2060146"/>
              <a:gd name="connsiteX88" fmla="*/ 1193800 w 2171700"/>
              <a:gd name="connsiteY88" fmla="*/ 2034746 h 2060146"/>
              <a:gd name="connsiteX89" fmla="*/ 1155700 w 2171700"/>
              <a:gd name="connsiteY89" fmla="*/ 2047446 h 2060146"/>
              <a:gd name="connsiteX90" fmla="*/ 1092200 w 2171700"/>
              <a:gd name="connsiteY90" fmla="*/ 2060146 h 2060146"/>
              <a:gd name="connsiteX91" fmla="*/ 863600 w 2171700"/>
              <a:gd name="connsiteY91" fmla="*/ 2047446 h 2060146"/>
              <a:gd name="connsiteX92" fmla="*/ 812800 w 2171700"/>
              <a:gd name="connsiteY92" fmla="*/ 2034746 h 2060146"/>
              <a:gd name="connsiteX93" fmla="*/ 723900 w 2171700"/>
              <a:gd name="connsiteY93" fmla="*/ 2022046 h 2060146"/>
              <a:gd name="connsiteX94" fmla="*/ 508000 w 2171700"/>
              <a:gd name="connsiteY94" fmla="*/ 1996646 h 2060146"/>
              <a:gd name="connsiteX95" fmla="*/ 431800 w 2171700"/>
              <a:gd name="connsiteY95" fmla="*/ 1907746 h 2060146"/>
              <a:gd name="connsiteX96" fmla="*/ 381000 w 2171700"/>
              <a:gd name="connsiteY96" fmla="*/ 1856946 h 2060146"/>
              <a:gd name="connsiteX97" fmla="*/ 304800 w 2171700"/>
              <a:gd name="connsiteY97" fmla="*/ 1742646 h 2060146"/>
              <a:gd name="connsiteX98" fmla="*/ 266700 w 2171700"/>
              <a:gd name="connsiteY98" fmla="*/ 1704546 h 2060146"/>
              <a:gd name="connsiteX99" fmla="*/ 228600 w 2171700"/>
              <a:gd name="connsiteY99" fmla="*/ 1628346 h 2060146"/>
              <a:gd name="connsiteX100" fmla="*/ 177800 w 2171700"/>
              <a:gd name="connsiteY100" fmla="*/ 1552146 h 2060146"/>
              <a:gd name="connsiteX101" fmla="*/ 101600 w 2171700"/>
              <a:gd name="connsiteY101" fmla="*/ 1412446 h 2060146"/>
              <a:gd name="connsiteX102" fmla="*/ 76200 w 2171700"/>
              <a:gd name="connsiteY102" fmla="*/ 1361646 h 2060146"/>
              <a:gd name="connsiteX103" fmla="*/ 50800 w 2171700"/>
              <a:gd name="connsiteY103" fmla="*/ 1196546 h 2060146"/>
              <a:gd name="connsiteX104" fmla="*/ 38100 w 2171700"/>
              <a:gd name="connsiteY104" fmla="*/ 917146 h 2060146"/>
              <a:gd name="connsiteX105" fmla="*/ 12700 w 2171700"/>
              <a:gd name="connsiteY105" fmla="*/ 752046 h 2060146"/>
              <a:gd name="connsiteX106" fmla="*/ 0 w 2171700"/>
              <a:gd name="connsiteY106" fmla="*/ 637746 h 2060146"/>
              <a:gd name="connsiteX107" fmla="*/ 25400 w 2171700"/>
              <a:gd name="connsiteY107" fmla="*/ 536146 h 2060146"/>
              <a:gd name="connsiteX108" fmla="*/ 50800 w 2171700"/>
              <a:gd name="connsiteY108" fmla="*/ 498046 h 2060146"/>
              <a:gd name="connsiteX109" fmla="*/ 76200 w 2171700"/>
              <a:gd name="connsiteY109" fmla="*/ 447246 h 2060146"/>
              <a:gd name="connsiteX110" fmla="*/ 114300 w 2171700"/>
              <a:gd name="connsiteY110" fmla="*/ 409146 h 2060146"/>
              <a:gd name="connsiteX111" fmla="*/ 152400 w 2171700"/>
              <a:gd name="connsiteY111" fmla="*/ 358346 h 2060146"/>
              <a:gd name="connsiteX112" fmla="*/ 190500 w 2171700"/>
              <a:gd name="connsiteY112" fmla="*/ 320246 h 2060146"/>
              <a:gd name="connsiteX113" fmla="*/ 215900 w 2171700"/>
              <a:gd name="connsiteY113" fmla="*/ 282146 h 2060146"/>
              <a:gd name="connsiteX114" fmla="*/ 254000 w 2171700"/>
              <a:gd name="connsiteY114" fmla="*/ 244046 h 2060146"/>
              <a:gd name="connsiteX115" fmla="*/ 292100 w 2171700"/>
              <a:gd name="connsiteY115" fmla="*/ 193246 h 2060146"/>
              <a:gd name="connsiteX116" fmla="*/ 330200 w 2171700"/>
              <a:gd name="connsiteY116" fmla="*/ 180546 h 2060146"/>
              <a:gd name="connsiteX117" fmla="*/ 368300 w 2171700"/>
              <a:gd name="connsiteY117" fmla="*/ 155146 h 2060146"/>
              <a:gd name="connsiteX118" fmla="*/ 419100 w 2171700"/>
              <a:gd name="connsiteY118" fmla="*/ 129746 h 2060146"/>
              <a:gd name="connsiteX119" fmla="*/ 457200 w 2171700"/>
              <a:gd name="connsiteY119" fmla="*/ 104346 h 2060146"/>
              <a:gd name="connsiteX120" fmla="*/ 495300 w 2171700"/>
              <a:gd name="connsiteY120" fmla="*/ 91646 h 2060146"/>
              <a:gd name="connsiteX121" fmla="*/ 596900 w 2171700"/>
              <a:gd name="connsiteY121" fmla="*/ 66246 h 2060146"/>
              <a:gd name="connsiteX122" fmla="*/ 774700 w 2171700"/>
              <a:gd name="connsiteY122" fmla="*/ 40846 h 2060146"/>
              <a:gd name="connsiteX123" fmla="*/ 825500 w 2171700"/>
              <a:gd name="connsiteY123" fmla="*/ 28146 h 2060146"/>
              <a:gd name="connsiteX124" fmla="*/ 1079500 w 2171700"/>
              <a:gd name="connsiteY124" fmla="*/ 15446 h 2060146"/>
              <a:gd name="connsiteX125" fmla="*/ 1206500 w 2171700"/>
              <a:gd name="connsiteY125" fmla="*/ 15446 h 2060146"/>
              <a:gd name="connsiteX126" fmla="*/ 1206500 w 2171700"/>
              <a:gd name="connsiteY126" fmla="*/ 28146 h 206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171700" h="2060146">
                <a:moveTo>
                  <a:pt x="977900" y="688546"/>
                </a:moveTo>
                <a:cubicBezTo>
                  <a:pt x="980737" y="654497"/>
                  <a:pt x="977362" y="549922"/>
                  <a:pt x="1003300" y="498046"/>
                </a:cubicBezTo>
                <a:cubicBezTo>
                  <a:pt x="1010126" y="484394"/>
                  <a:pt x="1017907" y="470739"/>
                  <a:pt x="1028700" y="459946"/>
                </a:cubicBezTo>
                <a:cubicBezTo>
                  <a:pt x="1058889" y="429757"/>
                  <a:pt x="1105274" y="421721"/>
                  <a:pt x="1143000" y="409146"/>
                </a:cubicBezTo>
                <a:lnTo>
                  <a:pt x="1181100" y="396446"/>
                </a:lnTo>
                <a:cubicBezTo>
                  <a:pt x="1206500" y="400679"/>
                  <a:pt x="1232163" y="403560"/>
                  <a:pt x="1257300" y="409146"/>
                </a:cubicBezTo>
                <a:cubicBezTo>
                  <a:pt x="1270368" y="412050"/>
                  <a:pt x="1282413" y="418599"/>
                  <a:pt x="1295400" y="421846"/>
                </a:cubicBezTo>
                <a:cubicBezTo>
                  <a:pt x="1439006" y="457748"/>
                  <a:pt x="1271626" y="405455"/>
                  <a:pt x="1435100" y="459946"/>
                </a:cubicBezTo>
                <a:cubicBezTo>
                  <a:pt x="1447800" y="464179"/>
                  <a:pt x="1462061" y="465220"/>
                  <a:pt x="1473200" y="472646"/>
                </a:cubicBezTo>
                <a:cubicBezTo>
                  <a:pt x="1567795" y="535709"/>
                  <a:pt x="1451614" y="454658"/>
                  <a:pt x="1549400" y="536146"/>
                </a:cubicBezTo>
                <a:cubicBezTo>
                  <a:pt x="1561126" y="545917"/>
                  <a:pt x="1574800" y="553079"/>
                  <a:pt x="1587500" y="561546"/>
                </a:cubicBezTo>
                <a:cubicBezTo>
                  <a:pt x="1646767" y="650446"/>
                  <a:pt x="1612900" y="620813"/>
                  <a:pt x="1676400" y="663146"/>
                </a:cubicBezTo>
                <a:lnTo>
                  <a:pt x="1778000" y="815546"/>
                </a:lnTo>
                <a:cubicBezTo>
                  <a:pt x="1786467" y="828246"/>
                  <a:pt x="1798573" y="839166"/>
                  <a:pt x="1803400" y="853646"/>
                </a:cubicBezTo>
                <a:lnTo>
                  <a:pt x="1828800" y="929846"/>
                </a:lnTo>
                <a:cubicBezTo>
                  <a:pt x="1824567" y="1006046"/>
                  <a:pt x="1825566" y="1082718"/>
                  <a:pt x="1816100" y="1158446"/>
                </a:cubicBezTo>
                <a:cubicBezTo>
                  <a:pt x="1805178" y="1245819"/>
                  <a:pt x="1794546" y="1214254"/>
                  <a:pt x="1765300" y="1272746"/>
                </a:cubicBezTo>
                <a:cubicBezTo>
                  <a:pt x="1759313" y="1284720"/>
                  <a:pt x="1757873" y="1298541"/>
                  <a:pt x="1752600" y="1310846"/>
                </a:cubicBezTo>
                <a:cubicBezTo>
                  <a:pt x="1745142" y="1328247"/>
                  <a:pt x="1734231" y="1344068"/>
                  <a:pt x="1727200" y="1361646"/>
                </a:cubicBezTo>
                <a:cubicBezTo>
                  <a:pt x="1717256" y="1386505"/>
                  <a:pt x="1716652" y="1415569"/>
                  <a:pt x="1701800" y="1437846"/>
                </a:cubicBezTo>
                <a:cubicBezTo>
                  <a:pt x="1693333" y="1450546"/>
                  <a:pt x="1683226" y="1462294"/>
                  <a:pt x="1676400" y="1475946"/>
                </a:cubicBezTo>
                <a:cubicBezTo>
                  <a:pt x="1670413" y="1487920"/>
                  <a:pt x="1672063" y="1503593"/>
                  <a:pt x="1663700" y="1514046"/>
                </a:cubicBezTo>
                <a:cubicBezTo>
                  <a:pt x="1647208" y="1534661"/>
                  <a:pt x="1611359" y="1545329"/>
                  <a:pt x="1587500" y="1552146"/>
                </a:cubicBezTo>
                <a:cubicBezTo>
                  <a:pt x="1570717" y="1556941"/>
                  <a:pt x="1553483" y="1560051"/>
                  <a:pt x="1536700" y="1564846"/>
                </a:cubicBezTo>
                <a:cubicBezTo>
                  <a:pt x="1523828" y="1568524"/>
                  <a:pt x="1511515" y="1574024"/>
                  <a:pt x="1498600" y="1577546"/>
                </a:cubicBezTo>
                <a:cubicBezTo>
                  <a:pt x="1464921" y="1586731"/>
                  <a:pt x="1430118" y="1591907"/>
                  <a:pt x="1397000" y="1602946"/>
                </a:cubicBezTo>
                <a:cubicBezTo>
                  <a:pt x="1384300" y="1607179"/>
                  <a:pt x="1370602" y="1609145"/>
                  <a:pt x="1358900" y="1615646"/>
                </a:cubicBezTo>
                <a:cubicBezTo>
                  <a:pt x="1332215" y="1630471"/>
                  <a:pt x="1282700" y="1666446"/>
                  <a:pt x="1282700" y="1666446"/>
                </a:cubicBezTo>
                <a:cubicBezTo>
                  <a:pt x="1278467" y="1679146"/>
                  <a:pt x="1283171" y="1702151"/>
                  <a:pt x="1270000" y="1704546"/>
                </a:cubicBezTo>
                <a:cubicBezTo>
                  <a:pt x="1228142" y="1712157"/>
                  <a:pt x="1185253" y="1696817"/>
                  <a:pt x="1143000" y="1691846"/>
                </a:cubicBezTo>
                <a:cubicBezTo>
                  <a:pt x="1113271" y="1688348"/>
                  <a:pt x="1083551" y="1684501"/>
                  <a:pt x="1054100" y="1679146"/>
                </a:cubicBezTo>
                <a:cubicBezTo>
                  <a:pt x="1036927" y="1676024"/>
                  <a:pt x="1020648" y="1668374"/>
                  <a:pt x="1003300" y="1666446"/>
                </a:cubicBezTo>
                <a:cubicBezTo>
                  <a:pt x="944246" y="1659884"/>
                  <a:pt x="884767" y="1657979"/>
                  <a:pt x="825500" y="1653746"/>
                </a:cubicBezTo>
                <a:cubicBezTo>
                  <a:pt x="804333" y="1649513"/>
                  <a:pt x="782825" y="1646726"/>
                  <a:pt x="762000" y="1641046"/>
                </a:cubicBezTo>
                <a:cubicBezTo>
                  <a:pt x="736169" y="1634001"/>
                  <a:pt x="711775" y="1622140"/>
                  <a:pt x="685800" y="1615646"/>
                </a:cubicBezTo>
                <a:cubicBezTo>
                  <a:pt x="643951" y="1605184"/>
                  <a:pt x="610628" y="1599284"/>
                  <a:pt x="571500" y="1577546"/>
                </a:cubicBezTo>
                <a:cubicBezTo>
                  <a:pt x="552997" y="1567267"/>
                  <a:pt x="536771" y="1553221"/>
                  <a:pt x="520700" y="1539446"/>
                </a:cubicBezTo>
                <a:cubicBezTo>
                  <a:pt x="507063" y="1527757"/>
                  <a:pt x="493627" y="1515523"/>
                  <a:pt x="482600" y="1501346"/>
                </a:cubicBezTo>
                <a:cubicBezTo>
                  <a:pt x="463858" y="1477249"/>
                  <a:pt x="431800" y="1425146"/>
                  <a:pt x="431800" y="1425146"/>
                </a:cubicBezTo>
                <a:cubicBezTo>
                  <a:pt x="428584" y="1409067"/>
                  <a:pt x="418416" y="1344574"/>
                  <a:pt x="406400" y="1323546"/>
                </a:cubicBezTo>
                <a:cubicBezTo>
                  <a:pt x="395898" y="1305168"/>
                  <a:pt x="381000" y="1289679"/>
                  <a:pt x="368300" y="1272746"/>
                </a:cubicBezTo>
                <a:cubicBezTo>
                  <a:pt x="359833" y="1238879"/>
                  <a:pt x="358512" y="1202370"/>
                  <a:pt x="342900" y="1171146"/>
                </a:cubicBezTo>
                <a:cubicBezTo>
                  <a:pt x="334433" y="1154213"/>
                  <a:pt x="324147" y="1138073"/>
                  <a:pt x="317500" y="1120346"/>
                </a:cubicBezTo>
                <a:cubicBezTo>
                  <a:pt x="309813" y="1099848"/>
                  <a:pt x="295549" y="1023289"/>
                  <a:pt x="292100" y="1006046"/>
                </a:cubicBezTo>
                <a:cubicBezTo>
                  <a:pt x="296901" y="862011"/>
                  <a:pt x="257334" y="673051"/>
                  <a:pt x="342900" y="536146"/>
                </a:cubicBezTo>
                <a:cubicBezTo>
                  <a:pt x="354118" y="518197"/>
                  <a:pt x="368697" y="502570"/>
                  <a:pt x="381000" y="485346"/>
                </a:cubicBezTo>
                <a:cubicBezTo>
                  <a:pt x="389872" y="472926"/>
                  <a:pt x="393700" y="455713"/>
                  <a:pt x="406400" y="447246"/>
                </a:cubicBezTo>
                <a:cubicBezTo>
                  <a:pt x="420923" y="437564"/>
                  <a:pt x="440267" y="438779"/>
                  <a:pt x="457200" y="434546"/>
                </a:cubicBezTo>
                <a:cubicBezTo>
                  <a:pt x="588997" y="346681"/>
                  <a:pt x="384970" y="480424"/>
                  <a:pt x="546100" y="383746"/>
                </a:cubicBezTo>
                <a:lnTo>
                  <a:pt x="660400" y="307546"/>
                </a:lnTo>
                <a:cubicBezTo>
                  <a:pt x="673100" y="299079"/>
                  <a:pt x="684020" y="286973"/>
                  <a:pt x="698500" y="282146"/>
                </a:cubicBezTo>
                <a:cubicBezTo>
                  <a:pt x="711200" y="277913"/>
                  <a:pt x="724626" y="275433"/>
                  <a:pt x="736600" y="269446"/>
                </a:cubicBezTo>
                <a:cubicBezTo>
                  <a:pt x="835077" y="220207"/>
                  <a:pt x="717035" y="263268"/>
                  <a:pt x="812800" y="231346"/>
                </a:cubicBezTo>
                <a:cubicBezTo>
                  <a:pt x="859367" y="235579"/>
                  <a:pt x="906102" y="238246"/>
                  <a:pt x="952500" y="244046"/>
                </a:cubicBezTo>
                <a:cubicBezTo>
                  <a:pt x="1011648" y="251440"/>
                  <a:pt x="1012417" y="258569"/>
                  <a:pt x="1066800" y="269446"/>
                </a:cubicBezTo>
                <a:cubicBezTo>
                  <a:pt x="1092050" y="274496"/>
                  <a:pt x="1117665" y="277540"/>
                  <a:pt x="1143000" y="282146"/>
                </a:cubicBezTo>
                <a:cubicBezTo>
                  <a:pt x="1164238" y="286007"/>
                  <a:pt x="1185675" y="289166"/>
                  <a:pt x="1206500" y="294846"/>
                </a:cubicBezTo>
                <a:cubicBezTo>
                  <a:pt x="1232331" y="301891"/>
                  <a:pt x="1282700" y="320246"/>
                  <a:pt x="1282700" y="320246"/>
                </a:cubicBezTo>
                <a:cubicBezTo>
                  <a:pt x="1295400" y="316013"/>
                  <a:pt x="1308495" y="312819"/>
                  <a:pt x="1320800" y="307546"/>
                </a:cubicBezTo>
                <a:cubicBezTo>
                  <a:pt x="1338201" y="300088"/>
                  <a:pt x="1352676" y="282687"/>
                  <a:pt x="1371600" y="282146"/>
                </a:cubicBezTo>
                <a:lnTo>
                  <a:pt x="1765300" y="294846"/>
                </a:lnTo>
                <a:cubicBezTo>
                  <a:pt x="1855054" y="312797"/>
                  <a:pt x="1808322" y="300720"/>
                  <a:pt x="1905000" y="332946"/>
                </a:cubicBezTo>
                <a:cubicBezTo>
                  <a:pt x="1917700" y="337179"/>
                  <a:pt x="1931961" y="338220"/>
                  <a:pt x="1943100" y="345646"/>
                </a:cubicBezTo>
                <a:lnTo>
                  <a:pt x="2019300" y="396446"/>
                </a:lnTo>
                <a:cubicBezTo>
                  <a:pt x="2027767" y="409146"/>
                  <a:pt x="2035722" y="422202"/>
                  <a:pt x="2044700" y="434546"/>
                </a:cubicBezTo>
                <a:cubicBezTo>
                  <a:pt x="2069599" y="468782"/>
                  <a:pt x="2120900" y="536146"/>
                  <a:pt x="2120900" y="536146"/>
                </a:cubicBezTo>
                <a:cubicBezTo>
                  <a:pt x="2151127" y="626826"/>
                  <a:pt x="2131448" y="590069"/>
                  <a:pt x="2171700" y="650446"/>
                </a:cubicBezTo>
                <a:cubicBezTo>
                  <a:pt x="2167467" y="752046"/>
                  <a:pt x="2168492" y="854002"/>
                  <a:pt x="2159000" y="955246"/>
                </a:cubicBezTo>
                <a:cubicBezTo>
                  <a:pt x="2155742" y="990003"/>
                  <a:pt x="2140446" y="1022615"/>
                  <a:pt x="2133600" y="1056846"/>
                </a:cubicBezTo>
                <a:cubicBezTo>
                  <a:pt x="2129367" y="1078013"/>
                  <a:pt x="2126135" y="1099405"/>
                  <a:pt x="2120900" y="1120346"/>
                </a:cubicBezTo>
                <a:cubicBezTo>
                  <a:pt x="2117653" y="1133333"/>
                  <a:pt x="2111878" y="1145574"/>
                  <a:pt x="2108200" y="1158446"/>
                </a:cubicBezTo>
                <a:cubicBezTo>
                  <a:pt x="2103405" y="1175229"/>
                  <a:pt x="2100295" y="1192463"/>
                  <a:pt x="2095500" y="1209246"/>
                </a:cubicBezTo>
                <a:cubicBezTo>
                  <a:pt x="2071171" y="1294396"/>
                  <a:pt x="2087584" y="1198028"/>
                  <a:pt x="2057400" y="1348946"/>
                </a:cubicBezTo>
                <a:cubicBezTo>
                  <a:pt x="2047334" y="1399274"/>
                  <a:pt x="2024535" y="1523740"/>
                  <a:pt x="2006600" y="1577546"/>
                </a:cubicBezTo>
                <a:cubicBezTo>
                  <a:pt x="2002367" y="1590246"/>
                  <a:pt x="2004793" y="1607865"/>
                  <a:pt x="1993900" y="1615646"/>
                </a:cubicBezTo>
                <a:cubicBezTo>
                  <a:pt x="1972113" y="1631208"/>
                  <a:pt x="1917700" y="1641046"/>
                  <a:pt x="1917700" y="1641046"/>
                </a:cubicBezTo>
                <a:cubicBezTo>
                  <a:pt x="1900767" y="1653746"/>
                  <a:pt x="1882971" y="1665371"/>
                  <a:pt x="1866900" y="1679146"/>
                </a:cubicBezTo>
                <a:cubicBezTo>
                  <a:pt x="1853263" y="1690835"/>
                  <a:pt x="1844030" y="1707727"/>
                  <a:pt x="1828800" y="1717246"/>
                </a:cubicBezTo>
                <a:cubicBezTo>
                  <a:pt x="1809468" y="1729328"/>
                  <a:pt x="1786467" y="1734179"/>
                  <a:pt x="1765300" y="1742646"/>
                </a:cubicBezTo>
                <a:cubicBezTo>
                  <a:pt x="1719145" y="1788801"/>
                  <a:pt x="1733422" y="1778116"/>
                  <a:pt x="1676400" y="1818846"/>
                </a:cubicBezTo>
                <a:cubicBezTo>
                  <a:pt x="1663980" y="1827718"/>
                  <a:pt x="1651952" y="1837420"/>
                  <a:pt x="1638300" y="1844246"/>
                </a:cubicBezTo>
                <a:cubicBezTo>
                  <a:pt x="1626326" y="1850233"/>
                  <a:pt x="1612505" y="1851673"/>
                  <a:pt x="1600200" y="1856946"/>
                </a:cubicBezTo>
                <a:cubicBezTo>
                  <a:pt x="1582799" y="1864404"/>
                  <a:pt x="1565838" y="1872953"/>
                  <a:pt x="1549400" y="1882346"/>
                </a:cubicBezTo>
                <a:cubicBezTo>
                  <a:pt x="1536148" y="1889919"/>
                  <a:pt x="1524952" y="1900920"/>
                  <a:pt x="1511300" y="1907746"/>
                </a:cubicBezTo>
                <a:cubicBezTo>
                  <a:pt x="1499326" y="1913733"/>
                  <a:pt x="1484902" y="1913945"/>
                  <a:pt x="1473200" y="1920446"/>
                </a:cubicBezTo>
                <a:cubicBezTo>
                  <a:pt x="1411850" y="1954529"/>
                  <a:pt x="1405325" y="1974474"/>
                  <a:pt x="1346200" y="1996646"/>
                </a:cubicBezTo>
                <a:cubicBezTo>
                  <a:pt x="1329857" y="2002775"/>
                  <a:pt x="1312183" y="2004551"/>
                  <a:pt x="1295400" y="2009346"/>
                </a:cubicBezTo>
                <a:cubicBezTo>
                  <a:pt x="1282528" y="2013024"/>
                  <a:pt x="1270287" y="2018799"/>
                  <a:pt x="1257300" y="2022046"/>
                </a:cubicBezTo>
                <a:cubicBezTo>
                  <a:pt x="1236359" y="2027281"/>
                  <a:pt x="1214741" y="2029511"/>
                  <a:pt x="1193800" y="2034746"/>
                </a:cubicBezTo>
                <a:cubicBezTo>
                  <a:pt x="1180813" y="2037993"/>
                  <a:pt x="1168687" y="2044199"/>
                  <a:pt x="1155700" y="2047446"/>
                </a:cubicBezTo>
                <a:cubicBezTo>
                  <a:pt x="1134759" y="2052681"/>
                  <a:pt x="1113367" y="2055913"/>
                  <a:pt x="1092200" y="2060146"/>
                </a:cubicBezTo>
                <a:cubicBezTo>
                  <a:pt x="1016000" y="2055913"/>
                  <a:pt x="939604" y="2054355"/>
                  <a:pt x="863600" y="2047446"/>
                </a:cubicBezTo>
                <a:cubicBezTo>
                  <a:pt x="846217" y="2045866"/>
                  <a:pt x="829973" y="2037868"/>
                  <a:pt x="812800" y="2034746"/>
                </a:cubicBezTo>
                <a:cubicBezTo>
                  <a:pt x="783349" y="2029391"/>
                  <a:pt x="753629" y="2025544"/>
                  <a:pt x="723900" y="2022046"/>
                </a:cubicBezTo>
                <a:cubicBezTo>
                  <a:pt x="457364" y="1990689"/>
                  <a:pt x="716237" y="2026394"/>
                  <a:pt x="508000" y="1996646"/>
                </a:cubicBezTo>
                <a:cubicBezTo>
                  <a:pt x="399636" y="1888282"/>
                  <a:pt x="545845" y="2038083"/>
                  <a:pt x="431800" y="1907746"/>
                </a:cubicBezTo>
                <a:cubicBezTo>
                  <a:pt x="416031" y="1889724"/>
                  <a:pt x="395601" y="1875927"/>
                  <a:pt x="381000" y="1856946"/>
                </a:cubicBezTo>
                <a:cubicBezTo>
                  <a:pt x="353081" y="1820651"/>
                  <a:pt x="337179" y="1775025"/>
                  <a:pt x="304800" y="1742646"/>
                </a:cubicBezTo>
                <a:cubicBezTo>
                  <a:pt x="292100" y="1729946"/>
                  <a:pt x="276663" y="1719490"/>
                  <a:pt x="266700" y="1704546"/>
                </a:cubicBezTo>
                <a:cubicBezTo>
                  <a:pt x="250948" y="1680917"/>
                  <a:pt x="242909" y="1652876"/>
                  <a:pt x="228600" y="1628346"/>
                </a:cubicBezTo>
                <a:cubicBezTo>
                  <a:pt x="213218" y="1601977"/>
                  <a:pt x="194733" y="1577546"/>
                  <a:pt x="177800" y="1552146"/>
                </a:cubicBezTo>
                <a:cubicBezTo>
                  <a:pt x="131397" y="1482541"/>
                  <a:pt x="159226" y="1527698"/>
                  <a:pt x="101600" y="1412446"/>
                </a:cubicBezTo>
                <a:lnTo>
                  <a:pt x="76200" y="1361646"/>
                </a:lnTo>
                <a:cubicBezTo>
                  <a:pt x="70983" y="1330342"/>
                  <a:pt x="52723" y="1224423"/>
                  <a:pt x="50800" y="1196546"/>
                </a:cubicBezTo>
                <a:cubicBezTo>
                  <a:pt x="44386" y="1103537"/>
                  <a:pt x="44514" y="1010155"/>
                  <a:pt x="38100" y="917146"/>
                </a:cubicBezTo>
                <a:cubicBezTo>
                  <a:pt x="34878" y="870424"/>
                  <a:pt x="19035" y="799561"/>
                  <a:pt x="12700" y="752046"/>
                </a:cubicBezTo>
                <a:cubicBezTo>
                  <a:pt x="7634" y="714048"/>
                  <a:pt x="4233" y="675846"/>
                  <a:pt x="0" y="637746"/>
                </a:cubicBezTo>
                <a:cubicBezTo>
                  <a:pt x="8467" y="603879"/>
                  <a:pt x="13470" y="568953"/>
                  <a:pt x="25400" y="536146"/>
                </a:cubicBezTo>
                <a:cubicBezTo>
                  <a:pt x="30616" y="521801"/>
                  <a:pt x="43227" y="511298"/>
                  <a:pt x="50800" y="498046"/>
                </a:cubicBezTo>
                <a:cubicBezTo>
                  <a:pt x="60193" y="481608"/>
                  <a:pt x="65196" y="462652"/>
                  <a:pt x="76200" y="447246"/>
                </a:cubicBezTo>
                <a:cubicBezTo>
                  <a:pt x="86639" y="432631"/>
                  <a:pt x="102611" y="422783"/>
                  <a:pt x="114300" y="409146"/>
                </a:cubicBezTo>
                <a:cubicBezTo>
                  <a:pt x="128075" y="393075"/>
                  <a:pt x="138625" y="374417"/>
                  <a:pt x="152400" y="358346"/>
                </a:cubicBezTo>
                <a:cubicBezTo>
                  <a:pt x="164089" y="344709"/>
                  <a:pt x="179002" y="334044"/>
                  <a:pt x="190500" y="320246"/>
                </a:cubicBezTo>
                <a:cubicBezTo>
                  <a:pt x="200271" y="308520"/>
                  <a:pt x="206129" y="293872"/>
                  <a:pt x="215900" y="282146"/>
                </a:cubicBezTo>
                <a:cubicBezTo>
                  <a:pt x="227398" y="268348"/>
                  <a:pt x="242311" y="257683"/>
                  <a:pt x="254000" y="244046"/>
                </a:cubicBezTo>
                <a:cubicBezTo>
                  <a:pt x="267775" y="227975"/>
                  <a:pt x="275839" y="206797"/>
                  <a:pt x="292100" y="193246"/>
                </a:cubicBezTo>
                <a:cubicBezTo>
                  <a:pt x="302384" y="184676"/>
                  <a:pt x="318226" y="186533"/>
                  <a:pt x="330200" y="180546"/>
                </a:cubicBezTo>
                <a:cubicBezTo>
                  <a:pt x="343852" y="173720"/>
                  <a:pt x="355048" y="162719"/>
                  <a:pt x="368300" y="155146"/>
                </a:cubicBezTo>
                <a:cubicBezTo>
                  <a:pt x="384738" y="145753"/>
                  <a:pt x="402662" y="139139"/>
                  <a:pt x="419100" y="129746"/>
                </a:cubicBezTo>
                <a:cubicBezTo>
                  <a:pt x="432352" y="122173"/>
                  <a:pt x="443548" y="111172"/>
                  <a:pt x="457200" y="104346"/>
                </a:cubicBezTo>
                <a:cubicBezTo>
                  <a:pt x="469174" y="98359"/>
                  <a:pt x="482385" y="95168"/>
                  <a:pt x="495300" y="91646"/>
                </a:cubicBezTo>
                <a:cubicBezTo>
                  <a:pt x="528979" y="82461"/>
                  <a:pt x="562342" y="71183"/>
                  <a:pt x="596900" y="66246"/>
                </a:cubicBezTo>
                <a:cubicBezTo>
                  <a:pt x="656167" y="57779"/>
                  <a:pt x="716619" y="55366"/>
                  <a:pt x="774700" y="40846"/>
                </a:cubicBezTo>
                <a:cubicBezTo>
                  <a:pt x="791633" y="36613"/>
                  <a:pt x="808106" y="29596"/>
                  <a:pt x="825500" y="28146"/>
                </a:cubicBezTo>
                <a:cubicBezTo>
                  <a:pt x="909980" y="21106"/>
                  <a:pt x="994833" y="19679"/>
                  <a:pt x="1079500" y="15446"/>
                </a:cubicBezTo>
                <a:cubicBezTo>
                  <a:pt x="1135456" y="-3206"/>
                  <a:pt x="1127921" y="-7005"/>
                  <a:pt x="1206500" y="15446"/>
                </a:cubicBezTo>
                <a:cubicBezTo>
                  <a:pt x="1210570" y="16609"/>
                  <a:pt x="1206500" y="23913"/>
                  <a:pt x="1206500" y="281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5DC090-63A5-FC41-91FA-2BDE3550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6809B22-5D5B-2045-B170-F2E83D22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1174C-C2FC-7D47-86BF-C6A76B642D83}"/>
              </a:ext>
            </a:extLst>
          </p:cNvPr>
          <p:cNvSpPr txBox="1"/>
          <p:nvPr/>
        </p:nvSpPr>
        <p:spPr>
          <a:xfrm>
            <a:off x="6796585" y="2866030"/>
            <a:ext cx="226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Region</a:t>
            </a:r>
            <a:r>
              <a:rPr lang="es-ES_tradnl" dirty="0"/>
              <a:t> y código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974BF-378A-0E47-82C9-1C17937C6A42}"/>
              </a:ext>
            </a:extLst>
          </p:cNvPr>
          <p:cNvSpPr txBox="1"/>
          <p:nvPr/>
        </p:nvSpPr>
        <p:spPr>
          <a:xfrm>
            <a:off x="2142699" y="177420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1994 32 bits</a:t>
            </a:r>
          </a:p>
        </p:txBody>
      </p:sp>
    </p:spTree>
    <p:extLst>
      <p:ext uri="{BB962C8B-B14F-4D97-AF65-F5344CB8AC3E}">
        <p14:creationId xmlns:p14="http://schemas.microsoft.com/office/powerpoint/2010/main" val="270848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7B4C1-ADCB-2140-BF80-8A4BB5BA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87" y="85907"/>
            <a:ext cx="10058400" cy="1609344"/>
          </a:xfrm>
        </p:spPr>
        <p:txBody>
          <a:bodyPr/>
          <a:lstStyle/>
          <a:p>
            <a:r>
              <a:rPr lang="es-ES_tradnl" dirty="0"/>
              <a:t>Nintendo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387FE2D-CA03-7341-8144-DCAB2F256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2370"/>
            <a:ext cx="5622324" cy="230223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84116-F43F-D944-A0E0-8C4A6CC5DC27}"/>
              </a:ext>
            </a:extLst>
          </p:cNvPr>
          <p:cNvSpPr txBox="1"/>
          <p:nvPr/>
        </p:nvSpPr>
        <p:spPr>
          <a:xfrm>
            <a:off x="4358535" y="659150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CIC CHIP 1985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2549E2-891F-BF4B-A76E-6D7F4041F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0" b="18382"/>
          <a:stretch/>
        </p:blipFill>
        <p:spPr>
          <a:xfrm>
            <a:off x="5779605" y="1182370"/>
            <a:ext cx="4953000" cy="1943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8D902A-28B3-E145-99A9-1F9D6F15495A}"/>
              </a:ext>
            </a:extLst>
          </p:cNvPr>
          <p:cNvSpPr txBox="1"/>
          <p:nvPr/>
        </p:nvSpPr>
        <p:spPr>
          <a:xfrm>
            <a:off x="7352270" y="505391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2006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D61E74-D596-9B4D-8736-0462A29E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680" y="3905080"/>
            <a:ext cx="3657600" cy="133350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3B49B1-0B66-2346-915E-F622C8CC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F9BA1CA-9D35-5A42-A3FD-E5C0EEB9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9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3D231-E7D0-A14F-80E9-CB8A921A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53" y="-281487"/>
            <a:ext cx="10058400" cy="1609344"/>
          </a:xfrm>
        </p:spPr>
        <p:txBody>
          <a:bodyPr/>
          <a:lstStyle/>
          <a:p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Pseudocodigo</a:t>
            </a:r>
            <a:r>
              <a:rPr lang="es-ES_tradnl" dirty="0"/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D0A8AAC-B210-6041-ABA2-3B6B1CC5A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589" y="398135"/>
            <a:ext cx="3138616" cy="5660644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15F4EF-BA66-F74D-AFA5-A8A87A09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810A05-9159-0245-A37D-36B99619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08E7C-A440-B641-B50D-07CD0DEBEE31}"/>
              </a:ext>
            </a:extLst>
          </p:cNvPr>
          <p:cNvSpPr txBox="1"/>
          <p:nvPr/>
        </p:nvSpPr>
        <p:spPr>
          <a:xfrm>
            <a:off x="880421" y="2074459"/>
            <a:ext cx="26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Secuencia de números</a:t>
            </a:r>
          </a:p>
          <a:p>
            <a:r>
              <a:rPr lang="es-ES_tradnl" dirty="0"/>
              <a:t>En la llave y la “puerta”</a:t>
            </a:r>
          </a:p>
        </p:txBody>
      </p:sp>
    </p:spTree>
    <p:extLst>
      <p:ext uri="{BB962C8B-B14F-4D97-AF65-F5344CB8AC3E}">
        <p14:creationId xmlns:p14="http://schemas.microsoft.com/office/powerpoint/2010/main" val="283437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55BA3-3AB0-AA4F-8C3D-2779852E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22" y="195246"/>
            <a:ext cx="10058400" cy="1609344"/>
          </a:xfrm>
        </p:spPr>
        <p:txBody>
          <a:bodyPr/>
          <a:lstStyle/>
          <a:p>
            <a:r>
              <a:rPr lang="es-ES_tradnl" dirty="0"/>
              <a:t>Consola de Microsoft (Xbox 2001)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6517D-730E-D848-A0E3-12CDE531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24" y="1849560"/>
            <a:ext cx="10058400" cy="4050792"/>
          </a:xfrm>
        </p:spPr>
        <p:txBody>
          <a:bodyPr/>
          <a:lstStyle/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Intel 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Coppermine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 Core 32-bit @ 733 MHz</a:t>
            </a:r>
          </a:p>
          <a:p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 MPCX 256-bit @ 233 MHz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Basado en x86 (</a:t>
            </a:r>
            <a:r>
              <a:rPr lang="es-ES_trad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 Windows 2000)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Cuatro entradas S-USB (modificación de USB)</a:t>
            </a:r>
          </a:p>
          <a:p>
            <a:r>
              <a:rPr lang="es-ES_tradnl" sz="2800" dirty="0">
                <a:latin typeface="Calibri" panose="020F0502020204030204" pitchFamily="34" charset="0"/>
                <a:cs typeface="Calibri" panose="020F0502020204030204" pitchFamily="34" charset="0"/>
              </a:rPr>
              <a:t>Únicamente ejecuta código y ejecutables firmados</a:t>
            </a:r>
          </a:p>
          <a:p>
            <a:r>
              <a:rPr lang="es-ES_tradnl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juegos tienen acceso total a los recursos del sistema </a:t>
            </a:r>
          </a:p>
          <a:p>
            <a:endParaRPr lang="es-ES_tradnl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D35E7A-9960-AB4C-B006-74532649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3F3DF2-5505-AA42-B135-C74BBD2F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E4A452-1B05-0D4A-BC1F-B4F229EB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081" y="5086535"/>
            <a:ext cx="1544595" cy="11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7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C07B67-F045-E245-9D88-BC98F060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65" y="0"/>
            <a:ext cx="10058400" cy="1609344"/>
          </a:xfrm>
        </p:spPr>
        <p:txBody>
          <a:bodyPr/>
          <a:lstStyle/>
          <a:p>
            <a:r>
              <a:rPr lang="es-ES_tradnl" dirty="0"/>
              <a:t>Adaptador casero </a:t>
            </a:r>
            <a:r>
              <a:rPr lang="es-ES_tradnl" dirty="0" err="1"/>
              <a:t>Savegames,fonts</a:t>
            </a:r>
            <a:r>
              <a:rPr lang="es-ES_tradnl" dirty="0"/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F91670B-C954-C24A-B0E5-DA2F5513C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756" y="2586609"/>
            <a:ext cx="2855541" cy="40513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07F6D9-6D50-CE4D-B8D7-A74B243E8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37" y="1173921"/>
            <a:ext cx="2056158" cy="1346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6F3FD6-C369-7142-B824-B4336C6E9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00" y="1331645"/>
            <a:ext cx="6693415" cy="403036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9BC21F-6573-444E-AFC3-7E0682A9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2A58B1-DA85-8C4A-B04D-478412A9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8.8 Nine Mexico -11/10/2019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46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{552BAC9F-07F1-7F4D-9AB5-C04BA6AC1E9E}tf10001070</Template>
  <TotalTime>1281</TotalTime>
  <Words>1222</Words>
  <Application>Microsoft Macintosh PowerPoint</Application>
  <PresentationFormat>Широкоэкранный</PresentationFormat>
  <Paragraphs>217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6" baseType="lpstr">
      <vt:lpstr>Arial</vt:lpstr>
      <vt:lpstr>Calibri</vt:lpstr>
      <vt:lpstr>Cambria</vt:lpstr>
      <vt:lpstr>HG明朝B</vt:lpstr>
      <vt:lpstr>Rockwell</vt:lpstr>
      <vt:lpstr>Rockwell Condensed</vt:lpstr>
      <vt:lpstr>Rockwell Extra Bold</vt:lpstr>
      <vt:lpstr>Wingdings</vt:lpstr>
      <vt:lpstr>Дерево</vt:lpstr>
      <vt:lpstr>Game over: Una mirada a las vulnerabilidades  que afectan  las consolas de nuestra generación. </vt:lpstr>
      <vt:lpstr>#whoami</vt:lpstr>
      <vt:lpstr>Agenda </vt:lpstr>
      <vt:lpstr>Consolas de videojuegos </vt:lpstr>
      <vt:lpstr>Historia , Primeras formas de DRM en consolas de videojuegos . </vt:lpstr>
      <vt:lpstr>Nintendo </vt:lpstr>
      <vt:lpstr>Pseudocodigo </vt:lpstr>
      <vt:lpstr>Consola de Microsoft (Xbox 2001)</vt:lpstr>
      <vt:lpstr>Adaptador casero Savegames,fonts </vt:lpstr>
      <vt:lpstr>Consola de Microsoft (Xbox 360 2005)</vt:lpstr>
      <vt:lpstr>Acerca de la Xbox 360 y sus juegos</vt:lpstr>
      <vt:lpstr>Hypervisor </vt:lpstr>
      <vt:lpstr>Firmware del lector </vt:lpstr>
      <vt:lpstr>King Kong savegames y fonts(de nuevo)</vt:lpstr>
      <vt:lpstr>Pseudocodigo del bug HV</vt:lpstr>
      <vt:lpstr>Hv bug</vt:lpstr>
      <vt:lpstr>Game over </vt:lpstr>
      <vt:lpstr>Consola de Microsoft (Xbox one 2013) </vt:lpstr>
      <vt:lpstr>Consola de Sony (PS3 2006)</vt:lpstr>
      <vt:lpstr>Презентация PowerPoint</vt:lpstr>
      <vt:lpstr>No mas Linux </vt:lpstr>
      <vt:lpstr>Jailbreak </vt:lpstr>
      <vt:lpstr>PS3 ECDSA KEY EXTRACTION (Elliptic Curve Digital Signature Algorithm)</vt:lpstr>
      <vt:lpstr>Criptografía de curvas elípticas</vt:lpstr>
      <vt:lpstr>Constante </vt:lpstr>
      <vt:lpstr>Efectos </vt:lpstr>
      <vt:lpstr>Consola de Sony(PS4 2013) </vt:lpstr>
      <vt:lpstr>Web kit </vt:lpstr>
      <vt:lpstr>Презентация PowerPoint</vt:lpstr>
      <vt:lpstr>Consola de Nintendo (switch 2017)</vt:lpstr>
      <vt:lpstr>Презентация PowerPoint</vt:lpstr>
      <vt:lpstr>RCM EXPLOIT </vt:lpstr>
      <vt:lpstr>Como funciona el bug </vt:lpstr>
      <vt:lpstr>Futuro </vt:lpstr>
      <vt:lpstr>Recursos </vt:lpstr>
      <vt:lpstr>Conclusiones </vt:lpstr>
      <vt:lpstr>Gracias!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over </dc:title>
  <dc:creator>Gerardo Vazquez C</dc:creator>
  <cp:lastModifiedBy>Gerardo Vazquez C</cp:lastModifiedBy>
  <cp:revision>82</cp:revision>
  <dcterms:created xsi:type="dcterms:W3CDTF">2019-07-31T17:50:57Z</dcterms:created>
  <dcterms:modified xsi:type="dcterms:W3CDTF">2019-10-10T20:55:39Z</dcterms:modified>
</cp:coreProperties>
</file>